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revisionInfo.xml" ContentType="application/vnd.ms-powerpoint.revisioninfo+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8" r:id="rId2"/>
    <p:sldId id="256" r:id="rId3"/>
    <p:sldId id="257" r:id="rId4"/>
    <p:sldId id="2036" r:id="rId5"/>
    <p:sldId id="2035" r:id="rId6"/>
    <p:sldId id="404" r:id="rId7"/>
    <p:sldId id="2033" r:id="rId8"/>
    <p:sldId id="2034" r:id="rId9"/>
    <p:sldId id="590" r:id="rId10"/>
    <p:sldId id="552" r:id="rId11"/>
    <p:sldId id="753" r:id="rId12"/>
    <p:sldId id="403" r:id="rId13"/>
    <p:sldId id="401" r:id="rId14"/>
    <p:sldId id="402" r:id="rId15"/>
    <p:sldId id="288" r:id="rId16"/>
    <p:sldId id="301" r:id="rId17"/>
    <p:sldId id="391" r:id="rId18"/>
    <p:sldId id="386" r:id="rId19"/>
    <p:sldId id="400" r:id="rId20"/>
    <p:sldId id="357" r:id="rId21"/>
    <p:sldId id="382" r:id="rId22"/>
    <p:sldId id="2032" r:id="rId23"/>
    <p:sldId id="2030" r:id="rId24"/>
    <p:sldId id="2031"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ADD07-7DF3-4571-8E69-A5ED705D52C5}" v="15" dt="2024-06-26T08:57:27.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7e44e015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7e44e015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FC24-A347-475C-91DE-FCDE18B5EDA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B4564FA-B185-4C50-A852-A5B0A32589F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5D00780-FE9B-46B0-B119-2DCBC79A8DBE}"/>
              </a:ext>
            </a:extLst>
          </p:cNvPr>
          <p:cNvSpPr>
            <a:spLocks noGrp="1"/>
          </p:cNvSpPr>
          <p:nvPr>
            <p:ph type="dt" sz="half" idx="10"/>
          </p:nvPr>
        </p:nvSpPr>
        <p:spPr/>
        <p:txBody>
          <a:bodyPr/>
          <a:lstStyle/>
          <a:p>
            <a:fld id="{0D3563A4-A0E2-48F1-8ADA-226AA21F3A8F}" type="datetimeFigureOut">
              <a:rPr lang="en-GB" smtClean="0"/>
              <a:t>23/06/2025</a:t>
            </a:fld>
            <a:endParaRPr lang="en-GB"/>
          </a:p>
        </p:txBody>
      </p:sp>
      <p:sp>
        <p:nvSpPr>
          <p:cNvPr id="5" name="Footer Placeholder 4">
            <a:extLst>
              <a:ext uri="{FF2B5EF4-FFF2-40B4-BE49-F238E27FC236}">
                <a16:creationId xmlns:a16="http://schemas.microsoft.com/office/drawing/2014/main" id="{4CFC108B-1715-42B6-8FBD-21132404A4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D7C678-06ED-4302-9D96-58148578F3B1}"/>
              </a:ext>
            </a:extLst>
          </p:cNvPr>
          <p:cNvSpPr>
            <a:spLocks noGrp="1"/>
          </p:cNvSpPr>
          <p:nvPr>
            <p:ph type="sldNum" sz="quarter" idx="12"/>
          </p:nvPr>
        </p:nvSpPr>
        <p:spPr/>
        <p:txBody>
          <a:bodyPr/>
          <a:lstStyle/>
          <a:p>
            <a:fld id="{DA405084-7908-40C1-8A8B-871F78B6E690}" type="slidenum">
              <a:rPr lang="en-GB" smtClean="0"/>
              <a:t>‹#›</a:t>
            </a:fld>
            <a:endParaRPr lang="en-GB"/>
          </a:p>
        </p:txBody>
      </p:sp>
    </p:spTree>
    <p:extLst>
      <p:ext uri="{BB962C8B-B14F-4D97-AF65-F5344CB8AC3E}">
        <p14:creationId xmlns:p14="http://schemas.microsoft.com/office/powerpoint/2010/main" val="390096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8" Type="http://schemas.openxmlformats.org/officeDocument/2006/relationships/hyperlink" Target="https://www.amazon.co.uk/Audible-What-About-Men/dp/B0BXPPL5MZ/ref=sr_1_1?crid=28PW6724QPYIA&amp;dib=eyJ2IjoiMSJ9.VC43iHbvafxOtMSh7FwprndDeuypPSOtxQPH6ZlLlBXL-uXzizo4CqnlLneiCD0jaPOnzTh40BdGWaK4EIjEfniCs7OEIkGp2iRvVCQedHKl_eH0thLhJ1fYQ92vCuHhFl4U06biaR-H9nZG7QYhYl5SPKgBs_h0TuEiW8az5XxTv8kooZdYZ2VsL83pg4tkGccV2kJ0mIrTwpTgoCbpFKoG9siKXJx0WH0aAwEYl8s.FTbSwzTsYSLCXrzqq7LDdoMvhfct_6LWsNZBjNKkW1A&amp;dib_tag=se&amp;keywords=what+about+men%3F&amp;qid=1719390681&amp;s=audible&amp;sprefix=what+about+men+%2Caudible%2C73&amp;sr=1-1" TargetMode="External"/><Relationship Id="rId13" Type="http://schemas.openxmlformats.org/officeDocument/2006/relationships/hyperlink" Target="https://podcasts.apple.com/gb/podcast/interview-with-professor-sudhir-venkatesh/id1507196347?i=1000499857636" TargetMode="External"/><Relationship Id="rId18" Type="http://schemas.openxmlformats.org/officeDocument/2006/relationships/hyperlink" Target="https://www.amazon.co.uk/Gangs/dp/B088D45T1C/ref=sr_1_1?crid=QDXAJ544RRPZ&amp;keywords=crime&amp;qid=1656426205&amp;s=instant-video&amp;sprefix=crime%2Cinstant-video%2C339&amp;sr=1-1" TargetMode="External"/><Relationship Id="rId26" Type="http://schemas.openxmlformats.org/officeDocument/2006/relationships/hyperlink" Target="https://www.youtube.com/watch?v=MQq-tm8iDMk&amp;list=PLzAc2o6oV_PmaTzFfOJwMjTAw9LlGXPQ0&amp;index=15" TargetMode="External"/><Relationship Id="rId3" Type="http://schemas.openxmlformats.org/officeDocument/2006/relationships/hyperlink" Target="https://www.amazon.co.uk/Natives-Race-Class-Ruins-Empire/dp/B076HZ7MT7/ref=tmm_aud_swatch_0?_encoding=UTF8&amp;qid=1656426945&amp;sr=1-1" TargetMode="External"/><Relationship Id="rId21" Type="http://schemas.openxmlformats.org/officeDocument/2006/relationships/hyperlink" Target="https://www.bbc.co.uk/iplayer/episode/p09dhr3f/is-uni-racist" TargetMode="External"/><Relationship Id="rId7" Type="http://schemas.openxmlformats.org/officeDocument/2006/relationships/hyperlink" Target="https://www.theguardian.com/theobserver/she-said/2014/may/08/gender-equality-starts-in-childhood-with-the-chores" TargetMode="External"/><Relationship Id="rId12" Type="http://schemas.openxmlformats.org/officeDocument/2006/relationships/hyperlink" Target="https://podcasts.apple.com/gb/podcast/the-sociology-of-love-island-with-alicia-denby/id1507196347?i=1000528180348" TargetMode="External"/><Relationship Id="rId17" Type="http://schemas.openxmlformats.org/officeDocument/2006/relationships/hyperlink" Target="https://www.netflix.com/gb/title/81024100" TargetMode="External"/><Relationship Id="rId25"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hyperlink" Target="https://www.spreaker.com/user/thesociologyshow/stusocforfirsttime" TargetMode="External"/><Relationship Id="rId20" Type="http://schemas.openxmlformats.org/officeDocument/2006/relationships/hyperlink" Target="https://www.bbc.co.uk/iplayer/episode/b083czzx/black-is-the-new-black-episode-2" TargetMode="External"/><Relationship Id="rId1" Type="http://schemas.openxmlformats.org/officeDocument/2006/relationships/slideLayout" Target="../slideLayouts/slideLayout4.xml"/><Relationship Id="rId6" Type="http://schemas.openxmlformats.org/officeDocument/2006/relationships/hyperlink" Target="https://www.theguardian.com/education/2017/nov/21/english-class-system-shaped-in-schools" TargetMode="External"/><Relationship Id="rId11" Type="http://schemas.openxmlformats.org/officeDocument/2006/relationships/hyperlink" Target="https://podcasts.apple.com/gb/podcast/interview-with-professor-dick-hobbs/id1507196347?i=1000528554994" TargetMode="External"/><Relationship Id="rId24" Type="http://schemas.openxmlformats.org/officeDocument/2006/relationships/image" Target="../media/image2.png"/><Relationship Id="rId5" Type="http://schemas.openxmlformats.org/officeDocument/2006/relationships/hyperlink" Target="https://www.amazon.co.uk/She-Speaks-Speeches-Changed-Pankhurst/dp/1786499940/ref=sr_1_1?crid=1PLCEY6Z8Q8JA&amp;keywords=she+speaks&amp;qid=1656427326&amp;s=books&amp;sprefix=she+spea%2Cstripbooks%2C347&amp;sr=1-1" TargetMode="External"/><Relationship Id="rId15" Type="http://schemas.openxmlformats.org/officeDocument/2006/relationships/image" Target="../media/image1.png"/><Relationship Id="rId23" Type="http://schemas.openxmlformats.org/officeDocument/2006/relationships/hyperlink" Target="https://www.youtube.com/watch?v=gWD6g9CV_sc" TargetMode="External"/><Relationship Id="rId10" Type="http://schemas.openxmlformats.org/officeDocument/2006/relationships/hyperlink" Target="https://podcasts.apple.com/gb/podcast/interview-with-professor-diane-reay-re-release/id1507196347?i=1000541900628" TargetMode="External"/><Relationship Id="rId19" Type="http://schemas.openxmlformats.org/officeDocument/2006/relationships/hyperlink" Target="https://www.bbc.co.uk/iplayer/episode/m000hqrb/stacey-dooley-costa-del-narcos" TargetMode="External"/><Relationship Id="rId4" Type="http://schemas.openxmlformats.org/officeDocument/2006/relationships/hyperlink" Target="https://www.amazon.co.uk/Invisible-Women-Exposing-World-Designed-ebook/dp/B07CQ2NZG6/ref=sr_1_1?crid=1TENCJUKRI9KE&amp;keywords=invisible+women&amp;qid=1656427207&amp;s=digital-text&amp;sprefix=invi%2Cdigital-text%2C92&amp;sr=1-1" TargetMode="External"/><Relationship Id="rId9" Type="http://schemas.openxmlformats.org/officeDocument/2006/relationships/hyperlink" Target="https://podcasts.apple.com/gb/podcast/key-terms-for-those-starting-a-new-sociology-course/id1507196347?i=1000535478819" TargetMode="External"/><Relationship Id="rId14" Type="http://schemas.openxmlformats.org/officeDocument/2006/relationships/hyperlink" Target="https://podcasts.apple.com/gb/podcast/interview-with-professor-ann-oakley-social-science/id1507196347?i=1000523593787" TargetMode="External"/><Relationship Id="rId22" Type="http://schemas.openxmlformats.org/officeDocument/2006/relationships/hyperlink" Target="https://www.bbc.co.uk/iplayer/episode/b04gvb52/28-up-millennium-generation-21-up-episode-1" TargetMode="External"/><Relationship Id="rId27"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spreaker.com/user/thesociologyshow/stusocforfirsttim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757733-C2F9-44F6-B20C-86379A18C94F}"/>
              </a:ext>
            </a:extLst>
          </p:cNvPr>
          <p:cNvSpPr txBox="1"/>
          <p:nvPr/>
        </p:nvSpPr>
        <p:spPr>
          <a:xfrm>
            <a:off x="268941" y="338098"/>
            <a:ext cx="8552330" cy="3323987"/>
          </a:xfrm>
          <a:prstGeom prst="rect">
            <a:avLst/>
          </a:prstGeom>
          <a:noFill/>
        </p:spPr>
        <p:txBody>
          <a:bodyPr wrap="square">
            <a:spAutoFit/>
          </a:bodyPr>
          <a:lstStyle/>
          <a:p>
            <a:pPr algn="l"/>
            <a:r>
              <a:rPr lang="en-GB" sz="1400" b="0" i="0" u="none" strike="noStrike" baseline="0" dirty="0">
                <a:latin typeface="Verdana" panose="020B0604030504040204" pitchFamily="34" charset="0"/>
                <a:ea typeface="Verdana" panose="020B0604030504040204" pitchFamily="34" charset="0"/>
              </a:rPr>
              <a:t>You must select one from each category and write a reflection on their impact. Questions to consider in writing this:</a:t>
            </a:r>
          </a:p>
          <a:p>
            <a:pPr algn="l"/>
            <a:endParaRPr lang="en-GB" sz="1400" b="0" i="0" u="none" strike="noStrike" baseline="0" dirty="0">
              <a:latin typeface="Verdana" panose="020B0604030504040204" pitchFamily="34" charset="0"/>
              <a:ea typeface="Verdana" panose="020B0604030504040204" pitchFamily="34" charset="0"/>
            </a:endParaRPr>
          </a:p>
          <a:p>
            <a:pPr algn="l"/>
            <a:r>
              <a:rPr lang="en-GB" sz="1400" b="0" i="0" u="none" strike="noStrike" baseline="0" dirty="0">
                <a:latin typeface="Verdana" panose="020B0604030504040204" pitchFamily="34" charset="0"/>
                <a:ea typeface="Verdana" panose="020B0604030504040204" pitchFamily="34" charset="0"/>
              </a:rPr>
              <a:t>● What was the message?</a:t>
            </a:r>
          </a:p>
          <a:p>
            <a:pPr algn="l"/>
            <a:r>
              <a:rPr lang="en-GB" sz="1400" b="0" i="0" u="none" strike="noStrike" baseline="0" dirty="0">
                <a:latin typeface="Verdana" panose="020B0604030504040204" pitchFamily="34" charset="0"/>
                <a:ea typeface="Verdana" panose="020B0604030504040204" pitchFamily="34" charset="0"/>
              </a:rPr>
              <a:t>● What did you find interesting?</a:t>
            </a:r>
          </a:p>
          <a:p>
            <a:pPr algn="l"/>
            <a:r>
              <a:rPr lang="en-GB" sz="1400" b="0" i="0" u="none" strike="noStrike" baseline="0" dirty="0">
                <a:latin typeface="Verdana" panose="020B0604030504040204" pitchFamily="34" charset="0"/>
                <a:ea typeface="Verdana" panose="020B0604030504040204" pitchFamily="34" charset="0"/>
              </a:rPr>
              <a:t>● What new information did you learn?</a:t>
            </a:r>
          </a:p>
          <a:p>
            <a:pPr algn="l"/>
            <a:r>
              <a:rPr lang="en-GB" sz="1400" b="0" i="0" u="none" strike="noStrike" baseline="0" dirty="0">
                <a:latin typeface="Verdana" panose="020B0604030504040204" pitchFamily="34" charset="0"/>
                <a:ea typeface="Verdana" panose="020B0604030504040204" pitchFamily="34" charset="0"/>
              </a:rPr>
              <a:t>● What questions do you still have?</a:t>
            </a:r>
          </a:p>
          <a:p>
            <a:pPr algn="l"/>
            <a:r>
              <a:rPr lang="en-GB" sz="1400" b="0" i="0" u="none" strike="noStrike" baseline="0" dirty="0">
                <a:latin typeface="Verdana" panose="020B0604030504040204" pitchFamily="34" charset="0"/>
                <a:ea typeface="Verdana" panose="020B0604030504040204" pitchFamily="34" charset="0"/>
              </a:rPr>
              <a:t>● How do you think it relates to A-level Sociology?</a:t>
            </a:r>
          </a:p>
          <a:p>
            <a:pPr algn="l"/>
            <a:r>
              <a:rPr lang="en-GB" sz="1400" b="0" i="0" u="none" strike="noStrike" baseline="0" dirty="0">
                <a:latin typeface="Verdana" panose="020B0604030504040204" pitchFamily="34" charset="0"/>
                <a:ea typeface="Verdana" panose="020B0604030504040204" pitchFamily="34" charset="0"/>
              </a:rPr>
              <a:t>● What links are there to gender, age, ethnicity, or social class?</a:t>
            </a:r>
          </a:p>
          <a:p>
            <a:pPr algn="l"/>
            <a:r>
              <a:rPr lang="en-GB" sz="1400" b="0" i="0" u="none" strike="noStrike" baseline="0" dirty="0">
                <a:latin typeface="Verdana" panose="020B0604030504040204" pitchFamily="34" charset="0"/>
                <a:ea typeface="Verdana" panose="020B0604030504040204" pitchFamily="34" charset="0"/>
              </a:rPr>
              <a:t>● Are there links to your topics?</a:t>
            </a:r>
          </a:p>
          <a:p>
            <a:pPr algn="l"/>
            <a:endParaRPr lang="en-GB" sz="1400" b="0" i="0" u="none" strike="noStrike" baseline="0" dirty="0">
              <a:latin typeface="Verdana" panose="020B0604030504040204" pitchFamily="34" charset="0"/>
              <a:ea typeface="Verdana" panose="020B0604030504040204" pitchFamily="34" charset="0"/>
            </a:endParaRPr>
          </a:p>
          <a:p>
            <a:pPr algn="l"/>
            <a:r>
              <a:rPr lang="en-GB" sz="1400" b="1" i="0" u="none" strike="noStrike" baseline="0" dirty="0">
                <a:latin typeface="Verdana" panose="020B0604030504040204" pitchFamily="34" charset="0"/>
                <a:ea typeface="Verdana" panose="020B0604030504040204" pitchFamily="34" charset="0"/>
              </a:rPr>
              <a:t>How do I do it?</a:t>
            </a:r>
          </a:p>
          <a:p>
            <a:pPr algn="l"/>
            <a:r>
              <a:rPr lang="en-GB" sz="1400" b="0" i="0" u="none" strike="noStrike" baseline="0" dirty="0">
                <a:latin typeface="Verdana" panose="020B0604030504040204" pitchFamily="34" charset="0"/>
                <a:ea typeface="Verdana" panose="020B0604030504040204" pitchFamily="34" charset="0"/>
              </a:rPr>
              <a:t>● Write a report on each category (A4 page is enough)</a:t>
            </a:r>
          </a:p>
          <a:p>
            <a:pPr algn="l"/>
            <a:r>
              <a:rPr lang="en-GB" sz="1400" b="0" i="0" u="none" strike="noStrike" baseline="0" dirty="0">
                <a:latin typeface="Verdana" panose="020B0604030504040204" pitchFamily="34" charset="0"/>
                <a:ea typeface="Verdana" panose="020B0604030504040204" pitchFamily="34" charset="0"/>
              </a:rPr>
              <a:t>● Create a storyboard for each of these</a:t>
            </a:r>
          </a:p>
          <a:p>
            <a:pPr algn="l"/>
            <a:r>
              <a:rPr lang="en-GB" sz="1400" b="0" i="0" u="none" strike="noStrike" baseline="0" dirty="0">
                <a:latin typeface="Verdana" panose="020B0604030504040204" pitchFamily="34" charset="0"/>
                <a:ea typeface="Verdana" panose="020B0604030504040204" pitchFamily="34" charset="0"/>
              </a:rPr>
              <a:t>● Create an A4 mind-map</a:t>
            </a:r>
            <a:endParaRPr lang="en-GB"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8234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0"/>
            <a:ext cx="6858000" cy="1754326"/>
          </a:xfrm>
          <a:prstGeom prst="rect">
            <a:avLst/>
          </a:prstGeom>
        </p:spPr>
        <p:txBody>
          <a:bodyPr wrap="square">
            <a:spAutoFit/>
          </a:bodyPr>
          <a:lstStyle/>
          <a:p>
            <a:pPr algn="ctr"/>
            <a:r>
              <a:rPr lang="en-GB" sz="5400" u="sng" dirty="0">
                <a:ln>
                  <a:solidFill>
                    <a:sysClr val="windowText" lastClr="000000"/>
                  </a:solidFill>
                </a:ln>
                <a:solidFill>
                  <a:srgbClr val="00B050"/>
                </a:solidFill>
              </a:rPr>
              <a:t>12 Marker </a:t>
            </a:r>
            <a:r>
              <a:rPr lang="en-GB" sz="5400" dirty="0">
                <a:ln>
                  <a:solidFill>
                    <a:sysClr val="windowText" lastClr="000000"/>
                  </a:solidFill>
                </a:ln>
                <a:solidFill>
                  <a:srgbClr val="00B050"/>
                </a:solidFill>
              </a:rPr>
              <a:t>– 12 minutes</a:t>
            </a:r>
            <a:endParaRPr lang="en-GB" sz="5400" dirty="0">
              <a:solidFill>
                <a:srgbClr val="00B050"/>
              </a:solidFill>
            </a:endParaRPr>
          </a:p>
        </p:txBody>
      </p:sp>
      <p:graphicFrame>
        <p:nvGraphicFramePr>
          <p:cNvPr id="3" name="Table 2"/>
          <p:cNvGraphicFramePr>
            <a:graphicFrameLocks noGrp="1"/>
          </p:cNvGraphicFramePr>
          <p:nvPr/>
        </p:nvGraphicFramePr>
        <p:xfrm>
          <a:off x="1331640" y="951570"/>
          <a:ext cx="2160240" cy="180594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tblGrid>
              <a:tr h="434340">
                <a:tc>
                  <a:txBody>
                    <a:bodyPr/>
                    <a:lstStyle/>
                    <a:p>
                      <a:pPr algn="ctr"/>
                      <a:r>
                        <a:rPr lang="en-GB" sz="1200" b="1" dirty="0">
                          <a:solidFill>
                            <a:schemeClr val="tx1"/>
                          </a:solidFill>
                        </a:rPr>
                        <a:t>AO1: 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GB" sz="1200" b="1" dirty="0">
                          <a:solidFill>
                            <a:schemeClr val="tx1"/>
                          </a:solidFill>
                        </a:rPr>
                        <a:t>AO2: 8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617220">
                <a:tc>
                  <a:txBody>
                    <a:bodyPr/>
                    <a:lstStyle/>
                    <a:p>
                      <a:pPr algn="ctr"/>
                      <a:r>
                        <a:rPr lang="en-GB" sz="1200" b="0" dirty="0">
                          <a:solidFill>
                            <a:schemeClr val="tx1"/>
                          </a:solidFill>
                        </a:rPr>
                        <a:t>Knowledge</a:t>
                      </a:r>
                      <a:r>
                        <a:rPr lang="en-GB" sz="1200" b="0" baseline="0" dirty="0">
                          <a:solidFill>
                            <a:schemeClr val="tx1"/>
                          </a:solidFill>
                        </a:rPr>
                        <a:t> &amp; Understanding</a:t>
                      </a:r>
                      <a:endParaRPr lang="en-GB" sz="12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algn="ctr"/>
                      <a:r>
                        <a:rPr lang="en-GB" sz="900" b="0" dirty="0">
                          <a:solidFill>
                            <a:schemeClr val="tx1"/>
                          </a:solidFill>
                        </a:rPr>
                        <a:t>What you know and understand about sociology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00" b="0" dirty="0">
                          <a:solidFill>
                            <a:schemeClr val="tx1"/>
                          </a:solidFill>
                        </a:rPr>
                        <a:t>How you use your knowledge</a:t>
                      </a:r>
                      <a:r>
                        <a:rPr lang="en-GB" sz="900" b="0" baseline="0" dirty="0">
                          <a:solidFill>
                            <a:schemeClr val="tx1"/>
                          </a:solidFill>
                        </a:rPr>
                        <a:t> of sociology to answer the question</a:t>
                      </a:r>
                      <a:endParaRPr lang="en-GB" sz="9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3761910" y="843558"/>
            <a:ext cx="3780420" cy="1026114"/>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a:t>Two paragraphs</a:t>
            </a:r>
          </a:p>
        </p:txBody>
      </p:sp>
      <p:sp>
        <p:nvSpPr>
          <p:cNvPr id="6" name="Rounded Rectangular Callout 5"/>
          <p:cNvSpPr/>
          <p:nvPr/>
        </p:nvSpPr>
        <p:spPr>
          <a:xfrm>
            <a:off x="1439652" y="2571750"/>
            <a:ext cx="2322258" cy="2052228"/>
          </a:xfrm>
          <a:prstGeom prst="wedgeRoundRectCallout">
            <a:avLst>
              <a:gd name="adj1" fmla="val -41732"/>
              <a:gd name="adj2" fmla="val 6352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800" b="1" u="sng" dirty="0"/>
              <a:t>Example Question</a:t>
            </a:r>
          </a:p>
          <a:p>
            <a:pPr algn="ctr"/>
            <a:r>
              <a:rPr lang="en-GB" sz="1800" i="1" dirty="0"/>
              <a:t>Using Sources A and B and your wider sociological knowledge, explain the concept of global culture. (12)</a:t>
            </a:r>
          </a:p>
        </p:txBody>
      </p:sp>
      <p:graphicFrame>
        <p:nvGraphicFramePr>
          <p:cNvPr id="7" name="Table 6"/>
          <p:cNvGraphicFramePr>
            <a:graphicFrameLocks noGrp="1"/>
          </p:cNvGraphicFramePr>
          <p:nvPr/>
        </p:nvGraphicFramePr>
        <p:xfrm>
          <a:off x="4031940" y="2121660"/>
          <a:ext cx="3726414" cy="3246120"/>
        </p:xfrm>
        <a:graphic>
          <a:graphicData uri="http://schemas.openxmlformats.org/drawingml/2006/table">
            <a:tbl>
              <a:tblPr firstRow="1" bandRow="1">
                <a:tableStyleId>{00A15C55-8517-42AA-B614-E9B94910E393}</a:tableStyleId>
              </a:tblPr>
              <a:tblGrid>
                <a:gridCol w="1026114">
                  <a:extLst>
                    <a:ext uri="{9D8B030D-6E8A-4147-A177-3AD203B41FA5}">
                      <a16:colId xmlns:a16="http://schemas.microsoft.com/office/drawing/2014/main" val="20000"/>
                    </a:ext>
                  </a:extLst>
                </a:gridCol>
                <a:gridCol w="2700300">
                  <a:extLst>
                    <a:ext uri="{9D8B030D-6E8A-4147-A177-3AD203B41FA5}">
                      <a16:colId xmlns:a16="http://schemas.microsoft.com/office/drawing/2014/main" val="20001"/>
                    </a:ext>
                  </a:extLst>
                </a:gridCol>
              </a:tblGrid>
              <a:tr h="1531620">
                <a:tc>
                  <a:txBody>
                    <a:bodyPr/>
                    <a:lstStyle/>
                    <a:p>
                      <a:pPr algn="ctr"/>
                      <a:r>
                        <a:rPr lang="en-GB" sz="1100" dirty="0">
                          <a:solidFill>
                            <a:sysClr val="windowText" lastClr="000000"/>
                          </a:solidFill>
                        </a:rPr>
                        <a:t>Paragraph</a:t>
                      </a:r>
                      <a:r>
                        <a:rPr lang="en-GB" sz="1100" baseline="0" dirty="0">
                          <a:solidFill>
                            <a:sysClr val="windowText" lastClr="000000"/>
                          </a:solidFill>
                        </a:rPr>
                        <a:t> 1</a:t>
                      </a:r>
                    </a:p>
                    <a:p>
                      <a:pPr algn="ctr"/>
                      <a:r>
                        <a:rPr lang="en-GB" sz="1100" baseline="0" dirty="0">
                          <a:solidFill>
                            <a:sysClr val="windowText" lastClr="000000"/>
                          </a:solidFill>
                        </a:rPr>
                        <a:t>PEEE</a:t>
                      </a:r>
                      <a:endParaRPr lang="en-GB" sz="11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buFont typeface="Arial" pitchFamily="34" charset="0"/>
                        <a:buChar char="•"/>
                      </a:pPr>
                      <a:r>
                        <a:rPr lang="en-GB" sz="1200" b="0" dirty="0">
                          <a:solidFill>
                            <a:sysClr val="windowText" lastClr="000000"/>
                          </a:solidFill>
                        </a:rPr>
                        <a:t>Use </a:t>
                      </a:r>
                      <a:r>
                        <a:rPr lang="en-GB" sz="1200" b="1" dirty="0">
                          <a:solidFill>
                            <a:sysClr val="windowText" lastClr="000000"/>
                          </a:solidFill>
                        </a:rPr>
                        <a:t>Source A</a:t>
                      </a:r>
                      <a:r>
                        <a:rPr lang="en-GB" sz="1200" b="0" dirty="0">
                          <a:solidFill>
                            <a:sysClr val="windowText" lastClr="000000"/>
                          </a:solidFill>
                        </a:rPr>
                        <a:t> to make a </a:t>
                      </a:r>
                      <a:r>
                        <a:rPr lang="en-GB" sz="1200" b="1" dirty="0">
                          <a:solidFill>
                            <a:sysClr val="windowText" lastClr="000000"/>
                          </a:solidFill>
                        </a:rPr>
                        <a:t>point</a:t>
                      </a:r>
                      <a:r>
                        <a:rPr lang="en-GB" sz="1200" b="0" dirty="0">
                          <a:solidFill>
                            <a:sysClr val="windowText" lastClr="000000"/>
                          </a:solidFill>
                        </a:rPr>
                        <a:t> </a:t>
                      </a:r>
                    </a:p>
                    <a:p>
                      <a:pPr algn="l">
                        <a:buFont typeface="Arial" pitchFamily="34" charset="0"/>
                        <a:buChar char="•"/>
                      </a:pPr>
                      <a:r>
                        <a:rPr lang="en-GB" sz="1200" b="0" dirty="0">
                          <a:solidFill>
                            <a:sysClr val="windowText" lastClr="000000"/>
                          </a:solidFill>
                        </a:rPr>
                        <a:t>Back your</a:t>
                      </a:r>
                      <a:r>
                        <a:rPr lang="en-GB" sz="1200" b="0" baseline="0" dirty="0">
                          <a:solidFill>
                            <a:sysClr val="windowText" lastClr="000000"/>
                          </a:solidFill>
                        </a:rPr>
                        <a:t> point up with sociological </a:t>
                      </a:r>
                      <a:r>
                        <a:rPr lang="en-GB" sz="1200" b="1" baseline="0" dirty="0">
                          <a:solidFill>
                            <a:sysClr val="windowText" lastClr="000000"/>
                          </a:solidFill>
                        </a:rPr>
                        <a:t>evidence</a:t>
                      </a:r>
                      <a:r>
                        <a:rPr lang="en-GB" sz="1200" b="0" baseline="0" dirty="0">
                          <a:solidFill>
                            <a:sysClr val="windowText" lastClr="000000"/>
                          </a:solidFill>
                        </a:rPr>
                        <a:t> </a:t>
                      </a:r>
                      <a:r>
                        <a:rPr lang="en-GB" sz="1200" b="0" kern="1200" dirty="0">
                          <a:solidFill>
                            <a:schemeClr val="tx1"/>
                          </a:solidFill>
                          <a:latin typeface="+mn-lt"/>
                          <a:ea typeface="+mn-ea"/>
                          <a:cs typeface="+mn-cs"/>
                        </a:rPr>
                        <a:t>(studies,</a:t>
                      </a:r>
                      <a:r>
                        <a:rPr lang="en-GB" sz="1200" b="0" kern="1200" baseline="0" dirty="0">
                          <a:solidFill>
                            <a:schemeClr val="tx1"/>
                          </a:solidFill>
                          <a:latin typeface="+mn-lt"/>
                          <a:ea typeface="+mn-ea"/>
                          <a:cs typeface="+mn-cs"/>
                        </a:rPr>
                        <a:t> </a:t>
                      </a:r>
                      <a:r>
                        <a:rPr lang="en-GB" sz="1200" b="0" kern="1200" dirty="0">
                          <a:solidFill>
                            <a:schemeClr val="tx1"/>
                          </a:solidFill>
                          <a:latin typeface="+mn-lt"/>
                          <a:ea typeface="+mn-ea"/>
                          <a:cs typeface="+mn-cs"/>
                        </a:rPr>
                        <a:t>theory)</a:t>
                      </a:r>
                      <a:endParaRPr lang="en-GB" sz="1200" b="0" dirty="0">
                        <a:solidFill>
                          <a:sysClr val="windowText" lastClr="000000"/>
                        </a:solidFill>
                      </a:endParaRPr>
                    </a:p>
                    <a:p>
                      <a:pPr algn="l">
                        <a:buFont typeface="Arial" pitchFamily="34" charset="0"/>
                        <a:buChar char="•"/>
                      </a:pPr>
                      <a:r>
                        <a:rPr lang="en-GB" sz="1200" b="0" baseline="0" dirty="0">
                          <a:solidFill>
                            <a:sysClr val="windowText" lastClr="000000"/>
                          </a:solidFill>
                        </a:rPr>
                        <a:t>Then </a:t>
                      </a:r>
                      <a:r>
                        <a:rPr lang="en-GB" sz="1200" b="1" baseline="0" dirty="0">
                          <a:solidFill>
                            <a:sysClr val="windowText" lastClr="000000"/>
                          </a:solidFill>
                        </a:rPr>
                        <a:t>explain</a:t>
                      </a:r>
                      <a:r>
                        <a:rPr lang="en-GB" sz="1200" b="0" baseline="0" dirty="0">
                          <a:solidFill>
                            <a:sysClr val="windowText" lastClr="000000"/>
                          </a:solidFill>
                        </a:rPr>
                        <a:t> how your evidence links to your point (using concepts) </a:t>
                      </a:r>
                    </a:p>
                    <a:p>
                      <a:pPr algn="l">
                        <a:buFont typeface="Arial" pitchFamily="34" charset="0"/>
                        <a:buChar char="•"/>
                      </a:pPr>
                      <a:r>
                        <a:rPr lang="en-GB" sz="1200" b="0" baseline="0" dirty="0">
                          <a:solidFill>
                            <a:sysClr val="windowText" lastClr="000000"/>
                          </a:solidFill>
                        </a:rPr>
                        <a:t>Finish your paragraph off my providing an </a:t>
                      </a:r>
                      <a:r>
                        <a:rPr lang="en-GB" sz="1200" b="1" baseline="0" dirty="0">
                          <a:solidFill>
                            <a:sysClr val="windowText" lastClr="000000"/>
                          </a:solidFill>
                        </a:rPr>
                        <a:t>example</a:t>
                      </a:r>
                      <a:r>
                        <a:rPr lang="en-GB" sz="1200" b="0" baseline="0" dirty="0">
                          <a:solidFill>
                            <a:sysClr val="windowText" lastClr="000000"/>
                          </a:solidFill>
                        </a:rPr>
                        <a:t> (contemporary evidence)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14500">
                <a:tc>
                  <a:txBody>
                    <a:bodyPr/>
                    <a:lstStyle/>
                    <a:p>
                      <a:pPr marL="0" algn="ctr" defTabSz="914400" rtl="0" eaLnBrk="1" latinLnBrk="0" hangingPunct="1"/>
                      <a:r>
                        <a:rPr lang="en-GB" sz="1400" b="1" kern="1200" dirty="0">
                          <a:solidFill>
                            <a:sysClr val="windowText" lastClr="000000"/>
                          </a:solidFill>
                          <a:latin typeface="+mn-lt"/>
                          <a:ea typeface="+mn-ea"/>
                          <a:cs typeface="+mn-cs"/>
                        </a:rPr>
                        <a:t>Paragraph 2</a:t>
                      </a:r>
                    </a:p>
                    <a:p>
                      <a:pPr marL="0" algn="ctr" defTabSz="914400" rtl="0" eaLnBrk="1" latinLnBrk="0" hangingPunct="1"/>
                      <a:r>
                        <a:rPr lang="en-GB" sz="14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buFont typeface="Arial" pitchFamily="34" charset="0"/>
                        <a:buChar char="•"/>
                      </a:pPr>
                      <a:r>
                        <a:rPr lang="en-GB" sz="1200" b="0" dirty="0">
                          <a:solidFill>
                            <a:sysClr val="windowText" lastClr="000000"/>
                          </a:solidFill>
                        </a:rPr>
                        <a:t>Use </a:t>
                      </a:r>
                      <a:r>
                        <a:rPr lang="en-GB" sz="1200" b="1" dirty="0">
                          <a:solidFill>
                            <a:sysClr val="windowText" lastClr="000000"/>
                          </a:solidFill>
                        </a:rPr>
                        <a:t>Source B</a:t>
                      </a:r>
                      <a:r>
                        <a:rPr lang="en-GB" sz="1200" b="0" dirty="0">
                          <a:solidFill>
                            <a:sysClr val="windowText" lastClr="000000"/>
                          </a:solidFill>
                        </a:rPr>
                        <a:t> to make a </a:t>
                      </a:r>
                      <a:r>
                        <a:rPr lang="en-GB" sz="1200" b="1" dirty="0">
                          <a:solidFill>
                            <a:sysClr val="windowText" lastClr="000000"/>
                          </a:solidFill>
                        </a:rPr>
                        <a:t>point</a:t>
                      </a:r>
                      <a:r>
                        <a:rPr lang="en-GB" sz="1200" b="0" dirty="0">
                          <a:solidFill>
                            <a:sysClr val="windowText" lastClr="000000"/>
                          </a:solidFill>
                        </a:rPr>
                        <a:t> </a:t>
                      </a:r>
                    </a:p>
                    <a:p>
                      <a:pPr algn="l">
                        <a:buFont typeface="Arial" pitchFamily="34" charset="0"/>
                        <a:buChar char="•"/>
                      </a:pPr>
                      <a:r>
                        <a:rPr lang="en-GB" sz="1200" b="0" dirty="0">
                          <a:solidFill>
                            <a:sysClr val="windowText" lastClr="000000"/>
                          </a:solidFill>
                        </a:rPr>
                        <a:t>Back your</a:t>
                      </a:r>
                      <a:r>
                        <a:rPr lang="en-GB" sz="1200" b="0" baseline="0" dirty="0">
                          <a:solidFill>
                            <a:sysClr val="windowText" lastClr="000000"/>
                          </a:solidFill>
                        </a:rPr>
                        <a:t> point up with sociological </a:t>
                      </a:r>
                      <a:r>
                        <a:rPr lang="en-GB" sz="1200" b="1" baseline="0" dirty="0">
                          <a:solidFill>
                            <a:sysClr val="windowText" lastClr="000000"/>
                          </a:solidFill>
                        </a:rPr>
                        <a:t>evidence</a:t>
                      </a:r>
                      <a:r>
                        <a:rPr lang="en-GB" sz="1200" b="0" baseline="0" dirty="0">
                          <a:solidFill>
                            <a:sysClr val="windowText" lastClr="000000"/>
                          </a:solidFill>
                        </a:rPr>
                        <a:t> </a:t>
                      </a:r>
                      <a:r>
                        <a:rPr lang="en-GB" sz="1200" b="0" kern="1200" dirty="0">
                          <a:solidFill>
                            <a:schemeClr val="tx1"/>
                          </a:solidFill>
                          <a:latin typeface="+mn-lt"/>
                          <a:ea typeface="+mn-ea"/>
                          <a:cs typeface="+mn-cs"/>
                        </a:rPr>
                        <a:t>(studies,</a:t>
                      </a:r>
                      <a:r>
                        <a:rPr lang="en-GB" sz="1200" b="0" kern="1200" baseline="0" dirty="0">
                          <a:solidFill>
                            <a:schemeClr val="tx1"/>
                          </a:solidFill>
                          <a:latin typeface="+mn-lt"/>
                          <a:ea typeface="+mn-ea"/>
                          <a:cs typeface="+mn-cs"/>
                        </a:rPr>
                        <a:t> </a:t>
                      </a:r>
                      <a:r>
                        <a:rPr lang="en-GB" sz="1200" b="0" kern="1200" dirty="0">
                          <a:solidFill>
                            <a:schemeClr val="tx1"/>
                          </a:solidFill>
                          <a:latin typeface="+mn-lt"/>
                          <a:ea typeface="+mn-ea"/>
                          <a:cs typeface="+mn-cs"/>
                        </a:rPr>
                        <a:t>theory)</a:t>
                      </a:r>
                      <a:endParaRPr lang="en-GB" sz="1200" b="0" dirty="0">
                        <a:solidFill>
                          <a:sysClr val="windowText" lastClr="000000"/>
                        </a:solidFill>
                      </a:endParaRPr>
                    </a:p>
                    <a:p>
                      <a:pPr algn="l">
                        <a:buFont typeface="Arial" pitchFamily="34" charset="0"/>
                        <a:buChar char="•"/>
                      </a:pPr>
                      <a:r>
                        <a:rPr lang="en-GB" sz="1200" b="0" baseline="0" dirty="0">
                          <a:solidFill>
                            <a:sysClr val="windowText" lastClr="000000"/>
                          </a:solidFill>
                        </a:rPr>
                        <a:t>Then </a:t>
                      </a:r>
                      <a:r>
                        <a:rPr lang="en-GB" sz="1200" b="1" baseline="0" dirty="0">
                          <a:solidFill>
                            <a:sysClr val="windowText" lastClr="000000"/>
                          </a:solidFill>
                        </a:rPr>
                        <a:t>explain</a:t>
                      </a:r>
                      <a:r>
                        <a:rPr lang="en-GB" sz="1200" b="0" baseline="0" dirty="0">
                          <a:solidFill>
                            <a:sysClr val="windowText" lastClr="000000"/>
                          </a:solidFill>
                        </a:rPr>
                        <a:t> how your evidence links to your point (using concepts) </a:t>
                      </a:r>
                    </a:p>
                    <a:p>
                      <a:pPr algn="l">
                        <a:buFont typeface="Arial" pitchFamily="34" charset="0"/>
                        <a:buChar char="•"/>
                      </a:pPr>
                      <a:r>
                        <a:rPr lang="en-GB" sz="1200" b="0" baseline="0" dirty="0">
                          <a:solidFill>
                            <a:sysClr val="windowText" lastClr="000000"/>
                          </a:solidFill>
                        </a:rPr>
                        <a:t>Finish your paragraph off my providing an </a:t>
                      </a:r>
                      <a:r>
                        <a:rPr lang="en-GB" sz="1200" b="1" baseline="0" dirty="0">
                          <a:solidFill>
                            <a:sysClr val="windowText" lastClr="000000"/>
                          </a:solidFill>
                        </a:rPr>
                        <a:t>example</a:t>
                      </a:r>
                      <a:r>
                        <a:rPr lang="en-GB" sz="1200" b="0" baseline="0" dirty="0">
                          <a:solidFill>
                            <a:sysClr val="windowText" lastClr="000000"/>
                          </a:solidFill>
                        </a:rPr>
                        <a:t> (contemporary evidence)</a:t>
                      </a:r>
                    </a:p>
                    <a:p>
                      <a:pPr marL="0" algn="ctr" defTabSz="914400" rtl="0" eaLnBrk="1" latinLnBrk="0" hangingPunct="1"/>
                      <a:endParaRPr lang="en-GB" sz="1200" b="0"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Rectangle 1"/>
          <p:cNvSpPr/>
          <p:nvPr/>
        </p:nvSpPr>
        <p:spPr>
          <a:xfrm>
            <a:off x="6871308" y="2497206"/>
            <a:ext cx="86409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McLuhan</a:t>
            </a:r>
          </a:p>
        </p:txBody>
      </p:sp>
      <p:sp>
        <p:nvSpPr>
          <p:cNvPr id="8" name="Rectangle 7"/>
          <p:cNvSpPr/>
          <p:nvPr/>
        </p:nvSpPr>
        <p:spPr>
          <a:xfrm>
            <a:off x="6894258" y="3858941"/>
            <a:ext cx="86409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Hall</a:t>
            </a:r>
          </a:p>
        </p:txBody>
      </p:sp>
      <p:sp>
        <p:nvSpPr>
          <p:cNvPr id="9" name="Rectangle 8"/>
          <p:cNvSpPr/>
          <p:nvPr/>
        </p:nvSpPr>
        <p:spPr>
          <a:xfrm>
            <a:off x="6894258" y="3381840"/>
            <a:ext cx="972108" cy="1620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err="1"/>
              <a:t>Mcdonalds</a:t>
            </a:r>
            <a:endParaRPr lang="en-GB" sz="1050" dirty="0"/>
          </a:p>
        </p:txBody>
      </p:sp>
      <p:sp>
        <p:nvSpPr>
          <p:cNvPr id="10" name="Rectangle 9"/>
          <p:cNvSpPr/>
          <p:nvPr/>
        </p:nvSpPr>
        <p:spPr>
          <a:xfrm>
            <a:off x="6908881" y="4623978"/>
            <a:ext cx="1011491" cy="361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Travel, internet?</a:t>
            </a:r>
          </a:p>
        </p:txBody>
      </p:sp>
    </p:spTree>
    <p:extLst>
      <p:ext uri="{BB962C8B-B14F-4D97-AF65-F5344CB8AC3E}">
        <p14:creationId xmlns:p14="http://schemas.microsoft.com/office/powerpoint/2010/main" val="22325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5646" y="90366"/>
            <a:ext cx="6172200" cy="1938962"/>
          </a:xfrm>
          <a:prstGeom prst="rect">
            <a:avLst/>
          </a:prstGeom>
        </p:spPr>
        <p:txBody>
          <a:bodyPr wrap="square">
            <a:spAutoFit/>
          </a:bodyPr>
          <a:lstStyle/>
          <a:p>
            <a:pPr algn="ctr"/>
            <a:r>
              <a:rPr lang="en-GB" sz="6000" u="sng" dirty="0">
                <a:ln>
                  <a:solidFill>
                    <a:sysClr val="windowText" lastClr="000000"/>
                  </a:solidFill>
                </a:ln>
                <a:solidFill>
                  <a:srgbClr val="7030A0"/>
                </a:solidFill>
              </a:rPr>
              <a:t>20</a:t>
            </a:r>
            <a:r>
              <a:rPr lang="en-GB" sz="5400" u="sng" dirty="0">
                <a:ln>
                  <a:solidFill>
                    <a:sysClr val="windowText" lastClr="000000"/>
                  </a:solidFill>
                </a:ln>
                <a:solidFill>
                  <a:srgbClr val="7030A0"/>
                </a:solidFill>
              </a:rPr>
              <a:t> Marker </a:t>
            </a:r>
            <a:r>
              <a:rPr lang="en-GB" sz="5400" dirty="0">
                <a:ln>
                  <a:solidFill>
                    <a:sysClr val="windowText" lastClr="000000"/>
                  </a:solidFill>
                </a:ln>
                <a:solidFill>
                  <a:srgbClr val="7030A0"/>
                </a:solidFill>
              </a:rPr>
              <a:t>– 20 minutes</a:t>
            </a:r>
            <a:endParaRPr lang="en-GB" sz="5400" dirty="0">
              <a:solidFill>
                <a:srgbClr val="7030A0"/>
              </a:solidFill>
            </a:endParaRPr>
          </a:p>
        </p:txBody>
      </p:sp>
      <p:sp>
        <p:nvSpPr>
          <p:cNvPr id="3" name="Content Placeholder 2"/>
          <p:cNvSpPr>
            <a:spLocks noGrp="1"/>
          </p:cNvSpPr>
          <p:nvPr>
            <p:ph idx="1"/>
          </p:nvPr>
        </p:nvSpPr>
        <p:spPr/>
        <p:txBody>
          <a:bodyPr/>
          <a:lstStyle/>
          <a:p>
            <a:r>
              <a:rPr lang="en-GB" dirty="0"/>
              <a:t>        </a:t>
            </a:r>
          </a:p>
        </p:txBody>
      </p:sp>
      <p:graphicFrame>
        <p:nvGraphicFramePr>
          <p:cNvPr id="4" name="Table 3"/>
          <p:cNvGraphicFramePr>
            <a:graphicFrameLocks noGrp="1"/>
          </p:cNvGraphicFramePr>
          <p:nvPr/>
        </p:nvGraphicFramePr>
        <p:xfrm>
          <a:off x="1385646" y="2193708"/>
          <a:ext cx="3240360" cy="180594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434340">
                <a:tc>
                  <a:txBody>
                    <a:bodyPr/>
                    <a:lstStyle/>
                    <a:p>
                      <a:pPr marL="0" algn="ctr" defTabSz="914400" rtl="0" eaLnBrk="1" latinLnBrk="0" hangingPunct="1"/>
                      <a:r>
                        <a:rPr lang="en-GB" sz="1200" b="1" kern="1200" dirty="0">
                          <a:solidFill>
                            <a:schemeClr val="tx1"/>
                          </a:solidFill>
                          <a:latin typeface="+mn-lt"/>
                          <a:ea typeface="+mn-ea"/>
                          <a:cs typeface="+mn-cs"/>
                        </a:rPr>
                        <a:t>AO1: 8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1" kern="1200" dirty="0">
                          <a:solidFill>
                            <a:schemeClr val="tx1"/>
                          </a:solidFill>
                          <a:latin typeface="+mn-lt"/>
                          <a:ea typeface="+mn-ea"/>
                          <a:cs typeface="+mn-cs"/>
                        </a:rPr>
                        <a:t>AO2: 8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1" kern="1200" dirty="0">
                          <a:solidFill>
                            <a:schemeClr val="tx1"/>
                          </a:solidFill>
                          <a:latin typeface="+mn-lt"/>
                          <a:ea typeface="+mn-ea"/>
                          <a:cs typeface="+mn-cs"/>
                        </a:rPr>
                        <a:t>AO3: 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617220">
                <a:tc>
                  <a:txBody>
                    <a:bodyPr/>
                    <a:lstStyle/>
                    <a:p>
                      <a:pPr marL="0" algn="ctr" defTabSz="914400" rtl="0" eaLnBrk="1" latinLnBrk="0" hangingPunct="1"/>
                      <a:r>
                        <a:rPr lang="en-GB" sz="1200" b="0" kern="1200" dirty="0">
                          <a:solidFill>
                            <a:schemeClr val="tx1"/>
                          </a:solidFill>
                          <a:latin typeface="+mn-lt"/>
                          <a:ea typeface="+mn-ea"/>
                          <a:cs typeface="+mn-cs"/>
                        </a:rPr>
                        <a:t>Knowledge &amp; Understanding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Analysis &amp; Evaluation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marL="0" algn="ctr" defTabSz="914400" rtl="0" eaLnBrk="1" latinLnBrk="0" hangingPunct="1"/>
                      <a:r>
                        <a:rPr lang="en-GB" sz="900" b="0" kern="1200" dirty="0">
                          <a:solidFill>
                            <a:schemeClr val="tx1"/>
                          </a:solidFill>
                          <a:latin typeface="+mn-lt"/>
                          <a:ea typeface="+mn-ea"/>
                          <a:cs typeface="+mn-cs"/>
                        </a:rPr>
                        <a:t>What you know and understand about sociology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How you use your knowledge of sociology to answer the question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Your ability to use sociology to present both sides of an argument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nvGraphicFramePr>
        <p:xfrm>
          <a:off x="4842030" y="1872888"/>
          <a:ext cx="2916324" cy="3270612"/>
        </p:xfrm>
        <a:graphic>
          <a:graphicData uri="http://schemas.openxmlformats.org/drawingml/2006/table">
            <a:tbl>
              <a:tblPr firstRow="1" bandRow="1">
                <a:tableStyleId>{00A15C55-8517-42AA-B614-E9B94910E393}</a:tableStyleId>
              </a:tblPr>
              <a:tblGrid>
                <a:gridCol w="803046">
                  <a:extLst>
                    <a:ext uri="{9D8B030D-6E8A-4147-A177-3AD203B41FA5}">
                      <a16:colId xmlns:a16="http://schemas.microsoft.com/office/drawing/2014/main" val="20000"/>
                    </a:ext>
                  </a:extLst>
                </a:gridCol>
                <a:gridCol w="2113278">
                  <a:extLst>
                    <a:ext uri="{9D8B030D-6E8A-4147-A177-3AD203B41FA5}">
                      <a16:colId xmlns:a16="http://schemas.microsoft.com/office/drawing/2014/main" val="20001"/>
                    </a:ext>
                  </a:extLst>
                </a:gridCol>
              </a:tblGrid>
              <a:tr h="617628">
                <a:tc>
                  <a:txBody>
                    <a:bodyPr/>
                    <a:lstStyle/>
                    <a:p>
                      <a:pPr algn="ctr"/>
                      <a:r>
                        <a:rPr lang="en-GB" sz="1200" dirty="0">
                          <a:solidFill>
                            <a:sysClr val="windowText" lastClr="000000"/>
                          </a:solidFill>
                        </a:rPr>
                        <a:t>Paragraph</a:t>
                      </a:r>
                      <a:r>
                        <a:rPr lang="en-GB" sz="1200" baseline="0" dirty="0">
                          <a:solidFill>
                            <a:sysClr val="windowText" lastClr="000000"/>
                          </a:solidFill>
                        </a:rPr>
                        <a:t> 1</a:t>
                      </a:r>
                    </a:p>
                    <a:p>
                      <a:pPr algn="ctr"/>
                      <a:r>
                        <a:rPr lang="en-GB" sz="1200" baseline="0" dirty="0">
                          <a:solidFill>
                            <a:sysClr val="windowText" lastClr="000000"/>
                          </a:solidFill>
                        </a:rPr>
                        <a:t>PEEE</a:t>
                      </a:r>
                      <a:endParaRPr lang="en-GB" sz="12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pitchFamily="34" charset="0"/>
                        <a:buNone/>
                      </a:pPr>
                      <a:r>
                        <a:rPr lang="en-GB" sz="1200" b="0" baseline="0" dirty="0">
                          <a:solidFill>
                            <a:sysClr val="windowText" lastClr="000000"/>
                          </a:solidFill>
                        </a:rPr>
                        <a:t>Argument to support the question PEEEE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17628">
                <a:tc>
                  <a:txBody>
                    <a:bodyPr/>
                    <a:lstStyle/>
                    <a:p>
                      <a:pPr marL="0" algn="ctr" defTabSz="914400" rtl="0" eaLnBrk="1" latinLnBrk="0" hangingPunct="1"/>
                      <a:r>
                        <a:rPr lang="en-GB" sz="1200" b="1" kern="1200" dirty="0">
                          <a:solidFill>
                            <a:sysClr val="windowText" lastClr="000000"/>
                          </a:solidFill>
                          <a:latin typeface="+mn-lt"/>
                          <a:ea typeface="+mn-ea"/>
                          <a:cs typeface="+mn-cs"/>
                        </a:rPr>
                        <a:t>Paragraph 2</a:t>
                      </a:r>
                    </a:p>
                    <a:p>
                      <a:pPr marL="0" algn="ctr" defTabSz="914400" rtl="0" eaLnBrk="1" latinLnBrk="0" hangingPunct="1"/>
                      <a:r>
                        <a:rPr lang="en-GB" sz="12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Argument to support</a:t>
                      </a:r>
                      <a:r>
                        <a:rPr lang="en-GB" sz="1200" b="0" kern="1200" baseline="0" dirty="0">
                          <a:solidFill>
                            <a:sysClr val="windowText" lastClr="000000"/>
                          </a:solidFill>
                          <a:latin typeface="+mn-lt"/>
                          <a:ea typeface="+mn-ea"/>
                          <a:cs typeface="+mn-cs"/>
                        </a:rPr>
                        <a:t> the question PEEE</a:t>
                      </a:r>
                      <a:endParaRPr lang="en-GB" sz="1200" b="0"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7628">
                <a:tc>
                  <a:txBody>
                    <a:bodyPr/>
                    <a:lstStyle/>
                    <a:p>
                      <a:pPr algn="ctr"/>
                      <a:r>
                        <a:rPr lang="en-GB" sz="1200" b="1" dirty="0">
                          <a:solidFill>
                            <a:sysClr val="windowText" lastClr="000000"/>
                          </a:solidFill>
                        </a:rPr>
                        <a:t>Paragraph</a:t>
                      </a:r>
                      <a:r>
                        <a:rPr lang="en-GB" sz="1200" b="1" baseline="0" dirty="0">
                          <a:solidFill>
                            <a:sysClr val="windowText" lastClr="000000"/>
                          </a:solidFill>
                        </a:rPr>
                        <a:t> 3</a:t>
                      </a:r>
                    </a:p>
                    <a:p>
                      <a:pPr algn="ctr"/>
                      <a:r>
                        <a:rPr lang="en-GB" sz="1200" b="1" baseline="0" dirty="0">
                          <a:solidFill>
                            <a:sysClr val="windowText" lastClr="000000"/>
                          </a:solidFill>
                        </a:rPr>
                        <a:t>PEEE</a:t>
                      </a:r>
                      <a:endParaRPr lang="en-GB" sz="12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baseline="0" dirty="0">
                          <a:solidFill>
                            <a:sysClr val="windowText" lastClr="000000"/>
                          </a:solidFill>
                        </a:rPr>
                        <a:t>Argument to support the question 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17628">
                <a:tc>
                  <a:txBody>
                    <a:bodyPr/>
                    <a:lstStyle/>
                    <a:p>
                      <a:pPr marL="0" algn="ctr" defTabSz="914400" rtl="0" eaLnBrk="1" latinLnBrk="0" hangingPunct="1"/>
                      <a:r>
                        <a:rPr lang="en-GB" sz="1200" b="1" kern="1200" dirty="0">
                          <a:solidFill>
                            <a:sysClr val="windowText" lastClr="000000"/>
                          </a:solidFill>
                          <a:latin typeface="+mn-lt"/>
                          <a:ea typeface="+mn-ea"/>
                          <a:cs typeface="+mn-cs"/>
                        </a:rPr>
                        <a:t>Paragraph 4</a:t>
                      </a:r>
                    </a:p>
                    <a:p>
                      <a:pPr marL="0" algn="ctr" defTabSz="914400" rtl="0" eaLnBrk="1" latinLnBrk="0" hangingPunct="1"/>
                      <a:r>
                        <a:rPr lang="en-GB" sz="12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0" kern="1200" dirty="0">
                          <a:solidFill>
                            <a:srgbClr val="FF0000"/>
                          </a:solidFill>
                          <a:latin typeface="+mn-lt"/>
                          <a:ea typeface="+mn-ea"/>
                          <a:cs typeface="+mn-cs"/>
                        </a:rPr>
                        <a:t>Evaluation 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00100">
                <a:tc>
                  <a:txBody>
                    <a:bodyPr/>
                    <a:lstStyle/>
                    <a:p>
                      <a:pPr marL="0" algn="ctr" defTabSz="914400" rtl="0" eaLnBrk="1" latinLnBrk="0" hangingPunct="1"/>
                      <a:r>
                        <a:rPr lang="en-GB" sz="1200" b="1" kern="1200" dirty="0">
                          <a:solidFill>
                            <a:sysClr val="windowText" lastClr="000000"/>
                          </a:solidFill>
                          <a:latin typeface="+mn-lt"/>
                          <a:ea typeface="+mn-ea"/>
                          <a:cs typeface="+mn-cs"/>
                        </a:rPr>
                        <a:t>Conclusion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A critical conclusion that is fully supported, backed up with some more sociological</a:t>
                      </a:r>
                      <a:r>
                        <a:rPr lang="en-GB" sz="1200" b="0" kern="1200" baseline="0" dirty="0">
                          <a:solidFill>
                            <a:sysClr val="windowText" lastClr="000000"/>
                          </a:solidFill>
                          <a:latin typeface="+mn-lt"/>
                          <a:ea typeface="+mn-ea"/>
                          <a:cs typeface="+mn-cs"/>
                        </a:rPr>
                        <a:t> evidence</a:t>
                      </a:r>
                      <a:endParaRPr lang="en-GB" sz="1200" b="0"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7" name="Rounded Rectangular Callout 6"/>
          <p:cNvSpPr/>
          <p:nvPr/>
        </p:nvSpPr>
        <p:spPr>
          <a:xfrm>
            <a:off x="1375427" y="3813119"/>
            <a:ext cx="3024336" cy="918102"/>
          </a:xfrm>
          <a:prstGeom prst="wedgeRoundRectCallout">
            <a:avLst>
              <a:gd name="adj1" fmla="val -38276"/>
              <a:gd name="adj2" fmla="val 7399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500" b="1" u="sng" dirty="0"/>
              <a:t>Outline and briefly evaluate the view that nurture is a stronger influence than nature</a:t>
            </a:r>
            <a:endParaRPr lang="en-GB" sz="1200" i="1" dirty="0"/>
          </a:p>
        </p:txBody>
      </p:sp>
    </p:spTree>
    <p:extLst>
      <p:ext uri="{BB962C8B-B14F-4D97-AF65-F5344CB8AC3E}">
        <p14:creationId xmlns:p14="http://schemas.microsoft.com/office/powerpoint/2010/main" val="61952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EDC5AB-7F81-423E-8418-8F2109037E1D}"/>
              </a:ext>
            </a:extLst>
          </p:cNvPr>
          <p:cNvSpPr txBox="1"/>
          <p:nvPr/>
        </p:nvSpPr>
        <p:spPr>
          <a:xfrm>
            <a:off x="1990165" y="1321654"/>
            <a:ext cx="5163670" cy="307777"/>
          </a:xfrm>
          <a:prstGeom prst="rect">
            <a:avLst/>
          </a:prstGeom>
          <a:noFill/>
        </p:spPr>
        <p:txBody>
          <a:bodyPr wrap="square" rtlCol="0">
            <a:spAutoFit/>
          </a:bodyPr>
          <a:lstStyle/>
          <a:p>
            <a:pPr algn="ctr"/>
            <a:r>
              <a:rPr lang="en-GB" dirty="0"/>
              <a:t>Paper Two Structures</a:t>
            </a:r>
          </a:p>
        </p:txBody>
      </p:sp>
    </p:spTree>
    <p:extLst>
      <p:ext uri="{BB962C8B-B14F-4D97-AF65-F5344CB8AC3E}">
        <p14:creationId xmlns:p14="http://schemas.microsoft.com/office/powerpoint/2010/main" val="56239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D0AAAB-B264-4633-98C7-7E8134E77E3D}"/>
              </a:ext>
            </a:extLst>
          </p:cNvPr>
          <p:cNvPicPr>
            <a:picLocks noChangeAspect="1"/>
          </p:cNvPicPr>
          <p:nvPr/>
        </p:nvPicPr>
        <p:blipFill rotWithShape="1">
          <a:blip r:embed="rId2"/>
          <a:srcRect l="21417" t="22963" r="21417" b="10370"/>
          <a:stretch/>
        </p:blipFill>
        <p:spPr>
          <a:xfrm>
            <a:off x="1165860" y="323973"/>
            <a:ext cx="7216140" cy="4293748"/>
          </a:xfrm>
          <a:prstGeom prst="rect">
            <a:avLst/>
          </a:prstGeom>
        </p:spPr>
      </p:pic>
    </p:spTree>
    <p:extLst>
      <p:ext uri="{BB962C8B-B14F-4D97-AF65-F5344CB8AC3E}">
        <p14:creationId xmlns:p14="http://schemas.microsoft.com/office/powerpoint/2010/main" val="353810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F3E838-C135-426E-BB34-A48CF97BB7CA}"/>
              </a:ext>
            </a:extLst>
          </p:cNvPr>
          <p:cNvPicPr>
            <a:picLocks noChangeAspect="1"/>
          </p:cNvPicPr>
          <p:nvPr/>
        </p:nvPicPr>
        <p:blipFill rotWithShape="1">
          <a:blip r:embed="rId2"/>
          <a:srcRect l="21333" t="24148" r="21833" b="12148"/>
          <a:stretch/>
        </p:blipFill>
        <p:spPr>
          <a:xfrm>
            <a:off x="762000" y="510540"/>
            <a:ext cx="7545785" cy="4381500"/>
          </a:xfrm>
          <a:prstGeom prst="rect">
            <a:avLst/>
          </a:prstGeom>
        </p:spPr>
      </p:pic>
    </p:spTree>
    <p:extLst>
      <p:ext uri="{BB962C8B-B14F-4D97-AF65-F5344CB8AC3E}">
        <p14:creationId xmlns:p14="http://schemas.microsoft.com/office/powerpoint/2010/main" val="761036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58644" y="1221600"/>
          <a:ext cx="6426713" cy="2331720"/>
        </p:xfrm>
        <a:graphic>
          <a:graphicData uri="http://schemas.openxmlformats.org/drawingml/2006/table">
            <a:tbl>
              <a:tblPr firstRow="1" bandRow="1">
                <a:tableStyleId>{68D230F3-CF80-4859-8CE7-A43EE81993B5}</a:tableStyleId>
              </a:tblPr>
              <a:tblGrid>
                <a:gridCol w="1505453">
                  <a:extLst>
                    <a:ext uri="{9D8B030D-6E8A-4147-A177-3AD203B41FA5}">
                      <a16:colId xmlns:a16="http://schemas.microsoft.com/office/drawing/2014/main" val="20000"/>
                    </a:ext>
                  </a:extLst>
                </a:gridCol>
                <a:gridCol w="703037">
                  <a:extLst>
                    <a:ext uri="{9D8B030D-6E8A-4147-A177-3AD203B41FA5}">
                      <a16:colId xmlns:a16="http://schemas.microsoft.com/office/drawing/2014/main" val="20001"/>
                    </a:ext>
                  </a:extLst>
                </a:gridCol>
                <a:gridCol w="703037">
                  <a:extLst>
                    <a:ext uri="{9D8B030D-6E8A-4147-A177-3AD203B41FA5}">
                      <a16:colId xmlns:a16="http://schemas.microsoft.com/office/drawing/2014/main" val="20002"/>
                    </a:ext>
                  </a:extLst>
                </a:gridCol>
                <a:gridCol w="703037">
                  <a:extLst>
                    <a:ext uri="{9D8B030D-6E8A-4147-A177-3AD203B41FA5}">
                      <a16:colId xmlns:a16="http://schemas.microsoft.com/office/drawing/2014/main" val="20003"/>
                    </a:ext>
                  </a:extLst>
                </a:gridCol>
                <a:gridCol w="703037">
                  <a:extLst>
                    <a:ext uri="{9D8B030D-6E8A-4147-A177-3AD203B41FA5}">
                      <a16:colId xmlns:a16="http://schemas.microsoft.com/office/drawing/2014/main" val="20004"/>
                    </a:ext>
                  </a:extLst>
                </a:gridCol>
                <a:gridCol w="703037">
                  <a:extLst>
                    <a:ext uri="{9D8B030D-6E8A-4147-A177-3AD203B41FA5}">
                      <a16:colId xmlns:a16="http://schemas.microsoft.com/office/drawing/2014/main" val="20005"/>
                    </a:ext>
                  </a:extLst>
                </a:gridCol>
                <a:gridCol w="703037">
                  <a:extLst>
                    <a:ext uri="{9D8B030D-6E8A-4147-A177-3AD203B41FA5}">
                      <a16:colId xmlns:a16="http://schemas.microsoft.com/office/drawing/2014/main" val="20006"/>
                    </a:ext>
                  </a:extLst>
                </a:gridCol>
                <a:gridCol w="703037">
                  <a:extLst>
                    <a:ext uri="{9D8B030D-6E8A-4147-A177-3AD203B41FA5}">
                      <a16:colId xmlns:a16="http://schemas.microsoft.com/office/drawing/2014/main" val="20007"/>
                    </a:ext>
                  </a:extLst>
                </a:gridCol>
              </a:tblGrid>
              <a:tr h="800100">
                <a:tc>
                  <a:txBody>
                    <a:bodyPr/>
                    <a:lstStyle/>
                    <a:p>
                      <a:endParaRPr lang="en-GB" sz="2400" dirty="0"/>
                    </a:p>
                  </a:txBody>
                  <a:tcPr marL="68580" marR="68580" marT="34290" marB="3429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GB" sz="2400" dirty="0"/>
                        <a:t>Section 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endParaRPr lang="en-GB"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tc>
                <a:tc hMerge="1">
                  <a:txBody>
                    <a:bodyPr/>
                    <a:lstStyle/>
                    <a:p>
                      <a:endParaRPr lang="en-GB"/>
                    </a:p>
                  </a:txBody>
                  <a:tcPr/>
                </a:tc>
                <a:tc hMerge="1">
                  <a:txBody>
                    <a:bodyPr/>
                    <a:lstStyle/>
                    <a:p>
                      <a:pPr algn="ctr"/>
                      <a:endParaRPr lang="en-GB"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ctr"/>
                      <a:r>
                        <a:rPr lang="en-GB" sz="2400" dirty="0"/>
                        <a:t>Section B</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tc>
                <a:extLst>
                  <a:ext uri="{0D108BD9-81ED-4DB2-BD59-A6C34878D82A}">
                    <a16:rowId xmlns:a16="http://schemas.microsoft.com/office/drawing/2014/main" val="10000"/>
                  </a:ext>
                </a:extLst>
              </a:tr>
              <a:tr h="388620">
                <a:tc>
                  <a:txBody>
                    <a:bodyPr/>
                    <a:lstStyle/>
                    <a:p>
                      <a:pPr algn="ctr"/>
                      <a:r>
                        <a:rPr lang="en-GB" sz="2100" b="1" dirty="0">
                          <a:solidFill>
                            <a:schemeClr val="tx1"/>
                          </a:solidFill>
                        </a:rPr>
                        <a:t>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GB" sz="2100" dirty="0"/>
                        <a:t>45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tc>
                <a:tc hMerge="1">
                  <a:txBody>
                    <a:bodyPr/>
                    <a:lstStyle/>
                    <a:p>
                      <a:endParaRPr lang="en-GB"/>
                    </a:p>
                  </a:txBody>
                  <a:tcPr/>
                </a:tc>
                <a:tc hMerge="1">
                  <a:txBody>
                    <a:bodyPr/>
                    <a:lstStyle/>
                    <a:p>
                      <a:pPr algn="ctr"/>
                      <a:endParaRPr lang="en-GB"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ctr"/>
                      <a:r>
                        <a:rPr lang="en-GB" sz="2100" dirty="0"/>
                        <a:t>60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tc>
                <a:extLst>
                  <a:ext uri="{0D108BD9-81ED-4DB2-BD59-A6C34878D82A}">
                    <a16:rowId xmlns:a16="http://schemas.microsoft.com/office/drawing/2014/main" val="10001"/>
                  </a:ext>
                </a:extLst>
              </a:tr>
              <a:tr h="708660">
                <a:tc>
                  <a:txBody>
                    <a:bodyPr/>
                    <a:lstStyle/>
                    <a:p>
                      <a:pPr algn="ctr"/>
                      <a:r>
                        <a:rPr lang="en-GB" sz="2100" b="1" dirty="0">
                          <a:solidFill>
                            <a:schemeClr val="tx1"/>
                          </a:solidFill>
                        </a:rPr>
                        <a:t>Timings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GB" sz="2100" dirty="0"/>
                        <a:t>60</a:t>
                      </a:r>
                      <a:r>
                        <a:rPr lang="en-GB" sz="2100" baseline="0" dirty="0"/>
                        <a:t> minutes</a:t>
                      </a:r>
                      <a:endParaRPr lang="en-GB" sz="2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endParaRPr lang="en-GB"/>
                    </a:p>
                  </a:txBody>
                  <a:tcPr/>
                </a:tc>
                <a:tc hMerge="1">
                  <a:txBody>
                    <a:bodyPr/>
                    <a:lstStyle/>
                    <a:p>
                      <a:endParaRPr lang="en-GB"/>
                    </a:p>
                  </a:txBody>
                  <a:tcPr/>
                </a:tc>
                <a:tc hMerge="1">
                  <a:txBody>
                    <a:bodyPr/>
                    <a:lstStyle/>
                    <a:p>
                      <a:pPr algn="ctr"/>
                      <a:endParaRPr lang="en-GB"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gridSpan="2">
                  <a:txBody>
                    <a:bodyPr/>
                    <a:lstStyle/>
                    <a:p>
                      <a:pPr algn="ctr"/>
                      <a:r>
                        <a:rPr lang="en-GB" sz="2100" dirty="0"/>
                        <a:t>1 Hour 15 minutes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endParaRPr lang="en-GB"/>
                    </a:p>
                  </a:txBody>
                  <a:tcPr/>
                </a:tc>
                <a:extLst>
                  <a:ext uri="{0D108BD9-81ED-4DB2-BD59-A6C34878D82A}">
                    <a16:rowId xmlns:a16="http://schemas.microsoft.com/office/drawing/2014/main" val="10002"/>
                  </a:ext>
                </a:extLst>
              </a:tr>
              <a:tr h="400050">
                <a:tc rowSpan="2">
                  <a:txBody>
                    <a:bodyPr/>
                    <a:lstStyle/>
                    <a:p>
                      <a:pPr algn="ctr"/>
                      <a:r>
                        <a:rPr lang="en-GB" sz="2100" b="1" dirty="0">
                          <a:solidFill>
                            <a:schemeClr val="tx1"/>
                          </a:solidFill>
                        </a:rPr>
                        <a:t>Breakdown of timings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t>Source Analysis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Q1</a:t>
                      </a:r>
                    </a:p>
                    <a:p>
                      <a:pPr algn="ctr"/>
                      <a:r>
                        <a:rPr lang="en-GB" sz="1100" dirty="0"/>
                        <a:t>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Q2</a:t>
                      </a:r>
                    </a:p>
                    <a:p>
                      <a:pPr algn="ctr"/>
                      <a:r>
                        <a:rPr lang="en-GB" sz="1100" dirty="0"/>
                        <a:t>6marks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Q3</a:t>
                      </a:r>
                    </a:p>
                    <a:p>
                      <a:pPr algn="ctr"/>
                      <a:r>
                        <a:rPr lang="en-GB" sz="1100" dirty="0"/>
                        <a:t>10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Q4</a:t>
                      </a:r>
                    </a:p>
                    <a:p>
                      <a:pPr algn="ctr"/>
                      <a:r>
                        <a:rPr lang="en-GB" sz="1100" dirty="0"/>
                        <a:t>25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Q5</a:t>
                      </a:r>
                    </a:p>
                    <a:p>
                      <a:pPr algn="ctr"/>
                      <a:r>
                        <a:rPr lang="en-GB" sz="1100" dirty="0"/>
                        <a:t>20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sz="1100" dirty="0"/>
                        <a:t>Q6</a:t>
                      </a:r>
                    </a:p>
                    <a:p>
                      <a:pPr algn="ctr"/>
                      <a:r>
                        <a:rPr lang="en-GB" sz="1100" dirty="0"/>
                        <a:t>40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3"/>
                  </a:ext>
                </a:extLst>
              </a:tr>
              <a:tr h="628650">
                <a:tc vMerge="1">
                  <a:txBody>
                    <a:bodyPr/>
                    <a:lstStyle/>
                    <a:p>
                      <a:endParaRPr lang="en-GB" sz="3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100" dirty="0"/>
                        <a:t>5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5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8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12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30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GB" sz="1100" dirty="0"/>
                        <a:t>25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sz="1100" dirty="0"/>
                        <a:t>50 </a:t>
                      </a:r>
                      <a:r>
                        <a:rPr lang="en-GB" sz="1100" dirty="0" err="1"/>
                        <a:t>mins</a:t>
                      </a:r>
                      <a:endParaRPr lang="en-GB" sz="11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1" y="5143"/>
            <a:ext cx="9143999" cy="738664"/>
          </a:xfrm>
          <a:prstGeom prst="rect">
            <a:avLst/>
          </a:prstGeom>
          <a:solidFill>
            <a:schemeClr val="accent6">
              <a:lumMod val="40000"/>
              <a:lumOff val="60000"/>
            </a:schemeClr>
          </a:solidFill>
        </p:spPr>
        <p:txBody>
          <a:bodyPr wrap="square">
            <a:spAutoFit/>
          </a:bodyPr>
          <a:lstStyle/>
          <a:p>
            <a:r>
              <a:rPr lang="en-GB" sz="2100" dirty="0">
                <a:ln>
                  <a:solidFill>
                    <a:sysClr val="windowText" lastClr="000000"/>
                  </a:solidFill>
                </a:ln>
                <a:solidFill>
                  <a:schemeClr val="tx1"/>
                </a:solidFill>
                <a:latin typeface="Verdana" panose="020B0604030504040204" pitchFamily="34" charset="0"/>
                <a:ea typeface="Verdana" panose="020B0604030504040204" pitchFamily="34" charset="0"/>
              </a:rPr>
              <a:t>Researching and Understanding Social Inequalities Exam Paper</a:t>
            </a:r>
            <a:endParaRPr lang="en-GB" sz="2100" dirty="0">
              <a:solidFill>
                <a:schemeClr val="tx1"/>
              </a:solidFill>
              <a:latin typeface="Verdana" panose="020B0604030504040204" pitchFamily="34" charset="0"/>
              <a:ea typeface="Verdana" panose="020B0604030504040204" pitchFamily="34" charset="0"/>
            </a:endParaRPr>
          </a:p>
          <a:p>
            <a:pPr algn="ctr"/>
            <a:r>
              <a:rPr lang="en-GB" sz="2100" dirty="0">
                <a:ln>
                  <a:solidFill>
                    <a:sysClr val="windowText" lastClr="000000"/>
                  </a:solidFill>
                </a:ln>
                <a:latin typeface="Verdana" panose="020B0604030504040204" pitchFamily="34" charset="0"/>
                <a:ea typeface="Verdana" panose="020B0604030504040204" pitchFamily="34" charset="0"/>
              </a:rPr>
              <a:t>Marks and Timings</a:t>
            </a:r>
            <a:endParaRPr lang="en-GB" sz="2100" dirty="0">
              <a:latin typeface="Verdana" panose="020B0604030504040204" pitchFamily="34" charset="0"/>
              <a:ea typeface="Verdana" panose="020B0604030504040204" pitchFamily="34" charset="0"/>
            </a:endParaRPr>
          </a:p>
        </p:txBody>
      </p:sp>
      <p:sp>
        <p:nvSpPr>
          <p:cNvPr id="6" name="TextBox 5"/>
          <p:cNvSpPr txBox="1"/>
          <p:nvPr/>
        </p:nvSpPr>
        <p:spPr>
          <a:xfrm>
            <a:off x="1655676" y="3759883"/>
            <a:ext cx="5886654" cy="1384995"/>
          </a:xfrm>
          <a:prstGeom prst="rect">
            <a:avLst/>
          </a:prstGeom>
          <a:noFill/>
        </p:spPr>
        <p:txBody>
          <a:bodyPr wrap="square" rtlCol="0">
            <a:spAutoFit/>
          </a:bodyPr>
          <a:lstStyle/>
          <a:p>
            <a:pPr algn="ctr"/>
            <a:r>
              <a:rPr lang="en-GB" sz="2100" i="1" dirty="0"/>
              <a:t>You will need to get used to answering these questions under timed conditions. Time is tight in the exam and half the battle is sticking to timings! </a:t>
            </a:r>
          </a:p>
        </p:txBody>
      </p:sp>
    </p:spTree>
    <p:custDataLst>
      <p:tags r:id="rId1"/>
    </p:custDataLst>
    <p:extLst>
      <p:ext uri="{BB962C8B-B14F-4D97-AF65-F5344CB8AC3E}">
        <p14:creationId xmlns:p14="http://schemas.microsoft.com/office/powerpoint/2010/main" val="361455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
            <a:ext cx="6858000" cy="923330"/>
          </a:xfrm>
          <a:prstGeom prst="rect">
            <a:avLst/>
          </a:prstGeom>
        </p:spPr>
        <p:txBody>
          <a:bodyPr wrap="square">
            <a:spAutoFit/>
          </a:bodyPr>
          <a:lstStyle/>
          <a:p>
            <a:pPr algn="ctr"/>
            <a:r>
              <a:rPr lang="en-GB" sz="5400" u="sng" dirty="0">
                <a:ln>
                  <a:solidFill>
                    <a:sysClr val="windowText" lastClr="000000"/>
                  </a:solidFill>
                </a:ln>
                <a:solidFill>
                  <a:srgbClr val="FF0000"/>
                </a:solidFill>
              </a:rPr>
              <a:t>4 Marker </a:t>
            </a:r>
            <a:r>
              <a:rPr lang="en-GB" sz="5400" dirty="0">
                <a:ln>
                  <a:solidFill>
                    <a:sysClr val="windowText" lastClr="000000"/>
                  </a:solidFill>
                </a:ln>
                <a:solidFill>
                  <a:srgbClr val="FF0000"/>
                </a:solidFill>
              </a:rPr>
              <a:t>– 5 minutes</a:t>
            </a:r>
            <a:endParaRPr lang="en-GB" sz="5400" dirty="0">
              <a:solidFill>
                <a:srgbClr val="FF0000"/>
              </a:solidFill>
            </a:endParaRPr>
          </a:p>
        </p:txBody>
      </p:sp>
      <p:graphicFrame>
        <p:nvGraphicFramePr>
          <p:cNvPr id="8" name="Table 7"/>
          <p:cNvGraphicFramePr>
            <a:graphicFrameLocks noGrp="1"/>
          </p:cNvGraphicFramePr>
          <p:nvPr/>
        </p:nvGraphicFramePr>
        <p:xfrm>
          <a:off x="1817694" y="1005577"/>
          <a:ext cx="1080120" cy="1339645"/>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tblGrid>
              <a:tr h="434340">
                <a:tc>
                  <a:txBody>
                    <a:bodyPr/>
                    <a:lstStyle/>
                    <a:p>
                      <a:pPr algn="ctr"/>
                      <a:r>
                        <a:rPr lang="en-GB" sz="1200" b="1" dirty="0">
                          <a:solidFill>
                            <a:schemeClr val="tx1"/>
                          </a:solidFill>
                        </a:rPr>
                        <a:t>AO2: 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465707">
                <a:tc>
                  <a:txBody>
                    <a:bodyPr/>
                    <a:lstStyle/>
                    <a:p>
                      <a:pPr algn="ctr"/>
                      <a:r>
                        <a:rPr lang="en-GB" sz="1200" b="0" dirty="0">
                          <a:solidFill>
                            <a:schemeClr val="tx1"/>
                          </a:solidFill>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algn="ctr"/>
                      <a:r>
                        <a:rPr lang="en-GB" sz="900" b="0" dirty="0">
                          <a:solidFill>
                            <a:schemeClr val="tx1"/>
                          </a:solidFill>
                        </a:rPr>
                        <a:t>How you use your knowledge</a:t>
                      </a:r>
                      <a:r>
                        <a:rPr lang="en-GB" sz="900" b="0" baseline="0" dirty="0">
                          <a:solidFill>
                            <a:schemeClr val="tx1"/>
                          </a:solidFill>
                        </a:rPr>
                        <a:t> of sociology to answer the question</a:t>
                      </a:r>
                      <a:endParaRPr lang="en-GB" sz="9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3761910" y="1005576"/>
            <a:ext cx="3780420" cy="1026114"/>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3600" dirty="0"/>
              <a:t>One paragraph</a:t>
            </a:r>
          </a:p>
        </p:txBody>
      </p:sp>
      <p:sp>
        <p:nvSpPr>
          <p:cNvPr id="6" name="Rounded Rectangular Callout 5"/>
          <p:cNvSpPr/>
          <p:nvPr/>
        </p:nvSpPr>
        <p:spPr>
          <a:xfrm>
            <a:off x="1439652" y="2787774"/>
            <a:ext cx="2322258" cy="1674186"/>
          </a:xfrm>
          <a:prstGeom prst="wedgeRoundRectCallout">
            <a:avLst>
              <a:gd name="adj1" fmla="val -39915"/>
              <a:gd name="adj2" fmla="val 69432"/>
              <a:gd name="adj3" fmla="val 16667"/>
            </a:avLst>
          </a:prstGeom>
          <a:ln>
            <a:solidFill>
              <a:srgbClr val="FF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800" b="1" u="sng" dirty="0"/>
              <a:t>Example Question</a:t>
            </a:r>
          </a:p>
          <a:p>
            <a:pPr algn="ctr"/>
            <a:r>
              <a:rPr lang="en-GB" sz="1800" i="1" dirty="0"/>
              <a:t>Summarise the data shown in Source A. (4)</a:t>
            </a:r>
          </a:p>
        </p:txBody>
      </p:sp>
      <p:graphicFrame>
        <p:nvGraphicFramePr>
          <p:cNvPr id="7" name="Table 6"/>
          <p:cNvGraphicFramePr>
            <a:graphicFrameLocks noGrp="1"/>
          </p:cNvGraphicFramePr>
          <p:nvPr/>
        </p:nvGraphicFramePr>
        <p:xfrm>
          <a:off x="4247964" y="2301720"/>
          <a:ext cx="3221850" cy="1303020"/>
        </p:xfrm>
        <a:graphic>
          <a:graphicData uri="http://schemas.openxmlformats.org/drawingml/2006/table">
            <a:tbl>
              <a:tblPr firstRow="1" bandRow="1">
                <a:tableStyleId>{00A15C55-8517-42AA-B614-E9B94910E393}</a:tableStyleId>
              </a:tblPr>
              <a:tblGrid>
                <a:gridCol w="1080120">
                  <a:extLst>
                    <a:ext uri="{9D8B030D-6E8A-4147-A177-3AD203B41FA5}">
                      <a16:colId xmlns:a16="http://schemas.microsoft.com/office/drawing/2014/main" val="20000"/>
                    </a:ext>
                  </a:extLst>
                </a:gridCol>
                <a:gridCol w="2141730">
                  <a:extLst>
                    <a:ext uri="{9D8B030D-6E8A-4147-A177-3AD203B41FA5}">
                      <a16:colId xmlns:a16="http://schemas.microsoft.com/office/drawing/2014/main" val="20001"/>
                    </a:ext>
                  </a:extLst>
                </a:gridCol>
              </a:tblGrid>
              <a:tr h="868680">
                <a:tc>
                  <a:txBody>
                    <a:bodyPr/>
                    <a:lstStyle/>
                    <a:p>
                      <a:pPr algn="ctr"/>
                      <a:r>
                        <a:rPr lang="en-GB" sz="1100" dirty="0">
                          <a:solidFill>
                            <a:sysClr val="windowText" lastClr="000000"/>
                          </a:solidFill>
                        </a:rPr>
                        <a:t>Paragraph</a:t>
                      </a:r>
                      <a:r>
                        <a:rPr lang="en-GB" sz="1100" baseline="0" dirty="0">
                          <a:solidFill>
                            <a:sysClr val="windowText" lastClr="000000"/>
                          </a:solidFill>
                        </a:rPr>
                        <a:t> 1</a:t>
                      </a:r>
                      <a:endParaRPr lang="en-GB" sz="11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100" b="0" dirty="0">
                          <a:solidFill>
                            <a:sysClr val="windowText" lastClr="000000"/>
                          </a:solidFill>
                        </a:rPr>
                        <a:t>You should</a:t>
                      </a:r>
                      <a:r>
                        <a:rPr lang="en-GB" sz="1100" b="0" baseline="0" dirty="0">
                          <a:solidFill>
                            <a:sysClr val="windowText" lastClr="000000"/>
                          </a:solidFill>
                        </a:rPr>
                        <a:t> make 3-4 observations about the data shown. Each observation should be distinct and backed up with evidence from the source. </a:t>
                      </a:r>
                      <a:endParaRPr lang="en-GB" sz="1100" b="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9" name="Vertical Scroll 8"/>
          <p:cNvSpPr/>
          <p:nvPr/>
        </p:nvSpPr>
        <p:spPr>
          <a:xfrm>
            <a:off x="4085946" y="3759882"/>
            <a:ext cx="3510390" cy="1080120"/>
          </a:xfrm>
          <a:prstGeom prst="verticalScroll">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a:t>To get </a:t>
            </a:r>
            <a:r>
              <a:rPr lang="en-GB" sz="1050" b="1" dirty="0"/>
              <a:t>4/4</a:t>
            </a:r>
            <a:r>
              <a:rPr lang="en-GB" sz="1050" dirty="0"/>
              <a:t> you need to: </a:t>
            </a:r>
            <a:r>
              <a:rPr lang="en-GB" sz="1050" i="1" dirty="0"/>
              <a:t>“show an excellent ability by </a:t>
            </a:r>
            <a:r>
              <a:rPr lang="en-GB" sz="1050" b="1" i="1" dirty="0"/>
              <a:t>clearly and accurately </a:t>
            </a:r>
            <a:r>
              <a:rPr lang="en-GB" sz="1050" i="1" dirty="0"/>
              <a:t>summarising the data in Source A”. </a:t>
            </a:r>
          </a:p>
        </p:txBody>
      </p:sp>
    </p:spTree>
    <p:custDataLst>
      <p:tags r:id="rId1"/>
    </p:custDataLst>
    <p:extLst>
      <p:ext uri="{BB962C8B-B14F-4D97-AF65-F5344CB8AC3E}">
        <p14:creationId xmlns:p14="http://schemas.microsoft.com/office/powerpoint/2010/main" val="337475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
            <a:ext cx="6858000" cy="923330"/>
          </a:xfrm>
          <a:prstGeom prst="rect">
            <a:avLst/>
          </a:prstGeom>
        </p:spPr>
        <p:txBody>
          <a:bodyPr wrap="square">
            <a:spAutoFit/>
          </a:bodyPr>
          <a:lstStyle/>
          <a:p>
            <a:pPr algn="ctr"/>
            <a:r>
              <a:rPr lang="en-GB" sz="5400" u="sng" dirty="0">
                <a:ln>
                  <a:solidFill>
                    <a:sysClr val="windowText" lastClr="000000"/>
                  </a:solidFill>
                </a:ln>
                <a:solidFill>
                  <a:srgbClr val="00B0F0"/>
                </a:solidFill>
              </a:rPr>
              <a:t>6 Marker </a:t>
            </a:r>
            <a:r>
              <a:rPr lang="en-GB" sz="5400" dirty="0">
                <a:ln>
                  <a:solidFill>
                    <a:sysClr val="windowText" lastClr="000000"/>
                  </a:solidFill>
                </a:ln>
                <a:solidFill>
                  <a:srgbClr val="00B0F0"/>
                </a:solidFill>
              </a:rPr>
              <a:t>– 8 minutes</a:t>
            </a:r>
            <a:endParaRPr lang="en-GB" sz="5400" dirty="0">
              <a:solidFill>
                <a:srgbClr val="00B0F0"/>
              </a:solidFill>
            </a:endParaRPr>
          </a:p>
        </p:txBody>
      </p:sp>
      <p:graphicFrame>
        <p:nvGraphicFramePr>
          <p:cNvPr id="8" name="Table 7"/>
          <p:cNvGraphicFramePr>
            <a:graphicFrameLocks noGrp="1"/>
          </p:cNvGraphicFramePr>
          <p:nvPr/>
        </p:nvGraphicFramePr>
        <p:xfrm>
          <a:off x="1331640" y="951571"/>
          <a:ext cx="2160240" cy="1339645"/>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tblGrid>
              <a:tr h="434340">
                <a:tc>
                  <a:txBody>
                    <a:bodyPr/>
                    <a:lstStyle/>
                    <a:p>
                      <a:pPr algn="ctr"/>
                      <a:r>
                        <a:rPr lang="en-GB" sz="1200" b="1" dirty="0">
                          <a:solidFill>
                            <a:schemeClr val="tx1"/>
                          </a:solidFill>
                        </a:rPr>
                        <a:t>AO1: 2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200" b="1" dirty="0">
                          <a:solidFill>
                            <a:schemeClr val="tx1"/>
                          </a:solidFill>
                        </a:rPr>
                        <a:t>AO2: 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17220">
                <a:tc>
                  <a:txBody>
                    <a:bodyPr/>
                    <a:lstStyle/>
                    <a:p>
                      <a:pPr algn="ctr"/>
                      <a:r>
                        <a:rPr lang="en-GB" sz="1200" b="0" dirty="0">
                          <a:solidFill>
                            <a:schemeClr val="tx1"/>
                          </a:solidFill>
                        </a:rPr>
                        <a:t>Knowledge</a:t>
                      </a:r>
                      <a:r>
                        <a:rPr lang="en-GB" sz="1200" b="0" baseline="0" dirty="0">
                          <a:solidFill>
                            <a:schemeClr val="tx1"/>
                          </a:solidFill>
                        </a:rPr>
                        <a:t> &amp; Understanding</a:t>
                      </a:r>
                      <a:endParaRPr lang="en-GB" sz="12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algn="ctr"/>
                      <a:r>
                        <a:rPr lang="en-GB" sz="900" b="0" dirty="0">
                          <a:solidFill>
                            <a:schemeClr val="tx1"/>
                          </a:solidFill>
                        </a:rPr>
                        <a:t>What you know and understand about sociology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00" b="0" dirty="0">
                          <a:solidFill>
                            <a:schemeClr val="tx1"/>
                          </a:solidFill>
                        </a:rPr>
                        <a:t>How you use your knowledge</a:t>
                      </a:r>
                      <a:r>
                        <a:rPr lang="en-GB" sz="900" b="0" baseline="0" dirty="0">
                          <a:solidFill>
                            <a:schemeClr val="tx1"/>
                          </a:solidFill>
                        </a:rPr>
                        <a:t> of sociology to answer the question</a:t>
                      </a:r>
                      <a:endParaRPr lang="en-GB" sz="9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3761910" y="1005576"/>
            <a:ext cx="3780420" cy="1026114"/>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Two paragraphs</a:t>
            </a:r>
          </a:p>
        </p:txBody>
      </p:sp>
      <p:sp>
        <p:nvSpPr>
          <p:cNvPr id="6" name="Rounded Rectangular Callout 5"/>
          <p:cNvSpPr/>
          <p:nvPr/>
        </p:nvSpPr>
        <p:spPr>
          <a:xfrm>
            <a:off x="1331640" y="2787774"/>
            <a:ext cx="2430270" cy="1836204"/>
          </a:xfrm>
          <a:prstGeom prst="wedgeRoundRectCallout">
            <a:avLst>
              <a:gd name="adj1" fmla="val -39915"/>
              <a:gd name="adj2" fmla="val 6943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800" b="1" u="sng" dirty="0"/>
              <a:t>Example Question</a:t>
            </a:r>
          </a:p>
          <a:p>
            <a:r>
              <a:rPr lang="en-US" sz="1050" dirty="0"/>
              <a:t>Explain </a:t>
            </a:r>
            <a:r>
              <a:rPr lang="en-US" sz="1050" b="1" dirty="0"/>
              <a:t>two </a:t>
            </a:r>
            <a:r>
              <a:rPr lang="en-US" sz="1050" dirty="0"/>
              <a:t>possible problems with the representativeness of the samples used in the research</a:t>
            </a:r>
          </a:p>
          <a:p>
            <a:r>
              <a:rPr lang="en-GB" sz="1050" dirty="0"/>
              <a:t>summarised in </a:t>
            </a:r>
            <a:r>
              <a:rPr lang="en-GB" sz="1050" b="1" dirty="0"/>
              <a:t>Source B</a:t>
            </a:r>
            <a:r>
              <a:rPr lang="en-GB" sz="1050" dirty="0"/>
              <a:t>.</a:t>
            </a:r>
            <a:r>
              <a:rPr lang="en-GB" sz="1500" i="1" dirty="0"/>
              <a:t>. (6) </a:t>
            </a:r>
          </a:p>
        </p:txBody>
      </p:sp>
      <p:graphicFrame>
        <p:nvGraphicFramePr>
          <p:cNvPr id="7" name="Table 6"/>
          <p:cNvGraphicFramePr>
            <a:graphicFrameLocks noGrp="1"/>
          </p:cNvGraphicFramePr>
          <p:nvPr/>
        </p:nvGraphicFramePr>
        <p:xfrm>
          <a:off x="4355976" y="2733768"/>
          <a:ext cx="3221850" cy="1371600"/>
        </p:xfrm>
        <a:graphic>
          <a:graphicData uri="http://schemas.openxmlformats.org/drawingml/2006/table">
            <a:tbl>
              <a:tblPr firstRow="1" bandRow="1">
                <a:tableStyleId>{00A15C55-8517-42AA-B614-E9B94910E393}</a:tableStyleId>
              </a:tblPr>
              <a:tblGrid>
                <a:gridCol w="1080120">
                  <a:extLst>
                    <a:ext uri="{9D8B030D-6E8A-4147-A177-3AD203B41FA5}">
                      <a16:colId xmlns:a16="http://schemas.microsoft.com/office/drawing/2014/main" val="20000"/>
                    </a:ext>
                  </a:extLst>
                </a:gridCol>
                <a:gridCol w="2141730">
                  <a:extLst>
                    <a:ext uri="{9D8B030D-6E8A-4147-A177-3AD203B41FA5}">
                      <a16:colId xmlns:a16="http://schemas.microsoft.com/office/drawing/2014/main" val="20001"/>
                    </a:ext>
                  </a:extLst>
                </a:gridCol>
              </a:tblGrid>
              <a:tr h="432048">
                <a:tc>
                  <a:txBody>
                    <a:bodyPr/>
                    <a:lstStyle/>
                    <a:p>
                      <a:r>
                        <a:rPr lang="en-GB" sz="1100" b="1" dirty="0">
                          <a:solidFill>
                            <a:schemeClr val="tx1"/>
                          </a:solidFill>
                        </a:rPr>
                        <a:t>Paragraph 1</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100" b="0" dirty="0">
                          <a:solidFill>
                            <a:sysClr val="windowText" lastClr="000000"/>
                          </a:solidFill>
                        </a:rPr>
                        <a:t>Outline</a:t>
                      </a:r>
                      <a:r>
                        <a:rPr lang="en-GB" sz="1100" b="0" baseline="0" dirty="0">
                          <a:solidFill>
                            <a:sysClr val="windowText" lastClr="000000"/>
                          </a:solidFill>
                        </a:rPr>
                        <a:t> one problem backed up with evidence from the source</a:t>
                      </a:r>
                      <a:endParaRPr lang="en-GB" sz="1100" b="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32048">
                <a:tc>
                  <a:txBody>
                    <a:bodyPr/>
                    <a:lstStyle/>
                    <a:p>
                      <a:pPr algn="ctr"/>
                      <a:r>
                        <a:rPr lang="en-GB" sz="1100" b="1" dirty="0">
                          <a:solidFill>
                            <a:schemeClr val="tx1"/>
                          </a:solidFill>
                        </a:rPr>
                        <a:t>Paragraph</a:t>
                      </a:r>
                      <a:r>
                        <a:rPr lang="en-GB" sz="1100" b="1" baseline="0" dirty="0">
                          <a:solidFill>
                            <a:schemeClr val="tx1"/>
                          </a:solidFill>
                        </a:rPr>
                        <a:t> 2</a:t>
                      </a:r>
                      <a:endParaRPr lang="en-GB" sz="11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100" b="0" dirty="0">
                          <a:solidFill>
                            <a:sysClr val="windowText" lastClr="000000"/>
                          </a:solidFill>
                        </a:rPr>
                        <a:t>Another problem backed up with evidence from the source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3776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
            <a:ext cx="6858000" cy="1754326"/>
          </a:xfrm>
          <a:prstGeom prst="rect">
            <a:avLst/>
          </a:prstGeom>
        </p:spPr>
        <p:txBody>
          <a:bodyPr wrap="square">
            <a:spAutoFit/>
          </a:bodyPr>
          <a:lstStyle/>
          <a:p>
            <a:pPr algn="ctr"/>
            <a:r>
              <a:rPr lang="en-GB" sz="5400" u="sng" dirty="0">
                <a:ln>
                  <a:solidFill>
                    <a:sysClr val="windowText" lastClr="000000"/>
                  </a:solidFill>
                </a:ln>
                <a:solidFill>
                  <a:srgbClr val="00B050"/>
                </a:solidFill>
              </a:rPr>
              <a:t>10 Marker </a:t>
            </a:r>
            <a:r>
              <a:rPr lang="en-GB" sz="5400" dirty="0">
                <a:ln>
                  <a:solidFill>
                    <a:sysClr val="windowText" lastClr="000000"/>
                  </a:solidFill>
                </a:ln>
                <a:solidFill>
                  <a:srgbClr val="00B050"/>
                </a:solidFill>
              </a:rPr>
              <a:t>– 12 minutes</a:t>
            </a:r>
            <a:endParaRPr lang="en-GB" sz="5400" dirty="0">
              <a:solidFill>
                <a:srgbClr val="00B050"/>
              </a:solidFill>
            </a:endParaRPr>
          </a:p>
        </p:txBody>
      </p:sp>
      <p:graphicFrame>
        <p:nvGraphicFramePr>
          <p:cNvPr id="3" name="Table 2"/>
          <p:cNvGraphicFramePr>
            <a:graphicFrameLocks noGrp="1"/>
          </p:cNvGraphicFramePr>
          <p:nvPr/>
        </p:nvGraphicFramePr>
        <p:xfrm>
          <a:off x="1331640" y="881367"/>
          <a:ext cx="2214246" cy="1339645"/>
        </p:xfrm>
        <a:graphic>
          <a:graphicData uri="http://schemas.openxmlformats.org/drawingml/2006/table">
            <a:tbl>
              <a:tblPr firstRow="1" bandRow="1">
                <a:tableStyleId>{5C22544A-7EE6-4342-B048-85BDC9FD1C3A}</a:tableStyleId>
              </a:tblPr>
              <a:tblGrid>
                <a:gridCol w="1107123">
                  <a:extLst>
                    <a:ext uri="{9D8B030D-6E8A-4147-A177-3AD203B41FA5}">
                      <a16:colId xmlns:a16="http://schemas.microsoft.com/office/drawing/2014/main" val="20000"/>
                    </a:ext>
                  </a:extLst>
                </a:gridCol>
                <a:gridCol w="1107123">
                  <a:extLst>
                    <a:ext uri="{9D8B030D-6E8A-4147-A177-3AD203B41FA5}">
                      <a16:colId xmlns:a16="http://schemas.microsoft.com/office/drawing/2014/main" val="20001"/>
                    </a:ext>
                  </a:extLst>
                </a:gridCol>
              </a:tblGrid>
              <a:tr h="434340">
                <a:tc>
                  <a:txBody>
                    <a:bodyPr/>
                    <a:lstStyle/>
                    <a:p>
                      <a:pPr algn="ctr"/>
                      <a:r>
                        <a:rPr lang="en-GB" sz="1200" b="1" dirty="0">
                          <a:solidFill>
                            <a:schemeClr val="tx1"/>
                          </a:solidFill>
                        </a:rPr>
                        <a:t>AO2: 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ctr" defTabSz="914400" rtl="0" eaLnBrk="1" latinLnBrk="0" hangingPunct="1"/>
                      <a:r>
                        <a:rPr lang="en-GB" sz="1200" b="1" kern="1200" dirty="0">
                          <a:solidFill>
                            <a:schemeClr val="tx1"/>
                          </a:solidFill>
                          <a:latin typeface="+mn-lt"/>
                          <a:ea typeface="+mn-ea"/>
                          <a:cs typeface="+mn-cs"/>
                        </a:rPr>
                        <a:t>AO3: 6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465707">
                <a:tc>
                  <a:txBody>
                    <a:bodyPr/>
                    <a:lstStyle/>
                    <a:p>
                      <a:pPr algn="ctr"/>
                      <a:r>
                        <a:rPr lang="en-GB" sz="1200" b="0" dirty="0">
                          <a:solidFill>
                            <a:schemeClr val="tx1"/>
                          </a:solidFill>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Analysis &amp; Evaluation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algn="ctr"/>
                      <a:r>
                        <a:rPr lang="en-GB" sz="900" b="0" dirty="0">
                          <a:solidFill>
                            <a:schemeClr val="tx1"/>
                          </a:solidFill>
                        </a:rPr>
                        <a:t>How you use your knowledge</a:t>
                      </a:r>
                      <a:r>
                        <a:rPr lang="en-GB" sz="900" b="0" baseline="0" dirty="0">
                          <a:solidFill>
                            <a:schemeClr val="tx1"/>
                          </a:solidFill>
                        </a:rPr>
                        <a:t> of sociology to answer the question</a:t>
                      </a:r>
                      <a:endParaRPr lang="en-GB" sz="9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Your ability to use sociology to present both sides of an argument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3923928" y="735546"/>
            <a:ext cx="3780420" cy="1026114"/>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a:t>Two paragraphs</a:t>
            </a:r>
          </a:p>
        </p:txBody>
      </p:sp>
      <p:sp>
        <p:nvSpPr>
          <p:cNvPr id="6" name="Rounded Rectangular Callout 5"/>
          <p:cNvSpPr/>
          <p:nvPr/>
        </p:nvSpPr>
        <p:spPr>
          <a:xfrm>
            <a:off x="1223628" y="2221010"/>
            <a:ext cx="2430270" cy="2052228"/>
          </a:xfrm>
          <a:prstGeom prst="wedgeRoundRectCallout">
            <a:avLst>
              <a:gd name="adj1" fmla="val -41732"/>
              <a:gd name="adj2" fmla="val 6352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800" b="1" u="sng" dirty="0"/>
              <a:t>Example Question</a:t>
            </a:r>
          </a:p>
          <a:p>
            <a:r>
              <a:rPr lang="en-US" sz="1050" dirty="0"/>
              <a:t>With reference to </a:t>
            </a:r>
            <a:r>
              <a:rPr lang="en-US" sz="1050" b="1" dirty="0"/>
              <a:t>Source A</a:t>
            </a:r>
            <a:r>
              <a:rPr lang="en-US" sz="1050" dirty="0"/>
              <a:t>, explain </a:t>
            </a:r>
            <a:r>
              <a:rPr lang="en-US" sz="1050" b="1" dirty="0"/>
              <a:t>one </a:t>
            </a:r>
            <a:r>
              <a:rPr lang="en-US" sz="1050" dirty="0"/>
              <a:t>advantage and </a:t>
            </a:r>
            <a:r>
              <a:rPr lang="en-US" sz="1050" b="1" dirty="0"/>
              <a:t>one </a:t>
            </a:r>
            <a:r>
              <a:rPr lang="en-US" sz="1050" dirty="0"/>
              <a:t>disadvantage of sociologists using</a:t>
            </a:r>
          </a:p>
          <a:p>
            <a:r>
              <a:rPr lang="it-IT" sz="1050" dirty="0"/>
              <a:t>quantitative data to study poverty</a:t>
            </a:r>
            <a:r>
              <a:rPr lang="en-GB" sz="1500" i="1" dirty="0"/>
              <a:t>. (10)</a:t>
            </a:r>
          </a:p>
        </p:txBody>
      </p:sp>
      <p:graphicFrame>
        <p:nvGraphicFramePr>
          <p:cNvPr id="7" name="Table 6"/>
          <p:cNvGraphicFramePr>
            <a:graphicFrameLocks noGrp="1"/>
          </p:cNvGraphicFramePr>
          <p:nvPr/>
        </p:nvGraphicFramePr>
        <p:xfrm>
          <a:off x="4018248" y="1869672"/>
          <a:ext cx="3834426" cy="3063240"/>
        </p:xfrm>
        <a:graphic>
          <a:graphicData uri="http://schemas.openxmlformats.org/drawingml/2006/table">
            <a:tbl>
              <a:tblPr firstRow="1" bandRow="1">
                <a:tableStyleId>{00A15C55-8517-42AA-B614-E9B94910E393}</a:tableStyleId>
              </a:tblPr>
              <a:tblGrid>
                <a:gridCol w="1055857">
                  <a:extLst>
                    <a:ext uri="{9D8B030D-6E8A-4147-A177-3AD203B41FA5}">
                      <a16:colId xmlns:a16="http://schemas.microsoft.com/office/drawing/2014/main" val="20000"/>
                    </a:ext>
                  </a:extLst>
                </a:gridCol>
                <a:gridCol w="2778569">
                  <a:extLst>
                    <a:ext uri="{9D8B030D-6E8A-4147-A177-3AD203B41FA5}">
                      <a16:colId xmlns:a16="http://schemas.microsoft.com/office/drawing/2014/main" val="20001"/>
                    </a:ext>
                  </a:extLst>
                </a:gridCol>
              </a:tblGrid>
              <a:tr h="1714500">
                <a:tc>
                  <a:txBody>
                    <a:bodyPr/>
                    <a:lstStyle/>
                    <a:p>
                      <a:pPr algn="ctr"/>
                      <a:r>
                        <a:rPr lang="en-GB" sz="1100" dirty="0">
                          <a:solidFill>
                            <a:sysClr val="windowText" lastClr="000000"/>
                          </a:solidFill>
                        </a:rPr>
                        <a:t>Paragraph</a:t>
                      </a:r>
                      <a:r>
                        <a:rPr lang="en-GB" sz="1100" baseline="0" dirty="0">
                          <a:solidFill>
                            <a:sysClr val="windowText" lastClr="000000"/>
                          </a:solidFill>
                        </a:rPr>
                        <a:t> 1</a:t>
                      </a:r>
                    </a:p>
                    <a:p>
                      <a:pPr algn="ctr"/>
                      <a:r>
                        <a:rPr lang="en-GB" sz="1100" baseline="0" dirty="0">
                          <a:solidFill>
                            <a:sysClr val="windowText" lastClr="000000"/>
                          </a:solidFill>
                        </a:rPr>
                        <a:t>PEEE</a:t>
                      </a:r>
                      <a:endParaRPr lang="en-GB" sz="11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buFont typeface="Arial" pitchFamily="34" charset="0"/>
                        <a:buNone/>
                      </a:pPr>
                      <a:r>
                        <a:rPr lang="en-GB" sz="1200" b="1" baseline="0" dirty="0">
                          <a:solidFill>
                            <a:sysClr val="windowText" lastClr="000000"/>
                          </a:solidFill>
                        </a:rPr>
                        <a:t>P:</a:t>
                      </a:r>
                      <a:r>
                        <a:rPr lang="en-GB" sz="1200" b="0" baseline="0" dirty="0">
                          <a:solidFill>
                            <a:sysClr val="windowText" lastClr="000000"/>
                          </a:solidFill>
                        </a:rPr>
                        <a:t> Clearly state one </a:t>
                      </a:r>
                      <a:r>
                        <a:rPr lang="en-GB" sz="1200" b="1" baseline="0" dirty="0">
                          <a:solidFill>
                            <a:sysClr val="windowText" lastClr="000000"/>
                          </a:solidFill>
                        </a:rPr>
                        <a:t>strength</a:t>
                      </a:r>
                      <a:r>
                        <a:rPr lang="en-GB" sz="1200" b="0" baseline="0" dirty="0">
                          <a:solidFill>
                            <a:sysClr val="windowText" lastClr="000000"/>
                          </a:solidFill>
                        </a:rPr>
                        <a:t> of the method and link to a </a:t>
                      </a:r>
                      <a:r>
                        <a:rPr lang="en-GB" sz="1200" b="1" baseline="0" dirty="0">
                          <a:solidFill>
                            <a:srgbClr val="FF0000"/>
                          </a:solidFill>
                        </a:rPr>
                        <a:t>concept</a:t>
                      </a:r>
                    </a:p>
                    <a:p>
                      <a:pPr algn="l">
                        <a:buFont typeface="Arial" pitchFamily="34" charset="0"/>
                        <a:buNone/>
                      </a:pPr>
                      <a:r>
                        <a:rPr lang="en-GB" sz="1200" b="1" baseline="0" dirty="0">
                          <a:solidFill>
                            <a:sysClr val="windowText" lastClr="000000"/>
                          </a:solidFill>
                        </a:rPr>
                        <a:t>E: </a:t>
                      </a:r>
                      <a:r>
                        <a:rPr lang="en-GB" sz="1200" b="0" baseline="0" dirty="0">
                          <a:solidFill>
                            <a:sysClr val="windowText" lastClr="000000"/>
                          </a:solidFill>
                        </a:rPr>
                        <a:t>Provide some </a:t>
                      </a:r>
                      <a:r>
                        <a:rPr lang="en-GB" sz="1200" b="1" baseline="0" dirty="0">
                          <a:solidFill>
                            <a:sysClr val="windowText" lastClr="000000"/>
                          </a:solidFill>
                        </a:rPr>
                        <a:t>evidence</a:t>
                      </a:r>
                      <a:r>
                        <a:rPr lang="en-GB" sz="1200" b="0" baseline="0" dirty="0">
                          <a:solidFill>
                            <a:sysClr val="windowText" lastClr="000000"/>
                          </a:solidFill>
                        </a:rPr>
                        <a:t> from the Source</a:t>
                      </a:r>
                    </a:p>
                    <a:p>
                      <a:pPr algn="l">
                        <a:buFont typeface="Arial" pitchFamily="34" charset="0"/>
                        <a:buNone/>
                      </a:pPr>
                      <a:r>
                        <a:rPr lang="en-GB" sz="1200" b="1" baseline="0" dirty="0">
                          <a:solidFill>
                            <a:sysClr val="windowText" lastClr="000000"/>
                          </a:solidFill>
                        </a:rPr>
                        <a:t>E: </a:t>
                      </a:r>
                      <a:r>
                        <a:rPr lang="en-GB" sz="1200" b="0" baseline="0" dirty="0">
                          <a:solidFill>
                            <a:srgbClr val="FF0000"/>
                          </a:solidFill>
                        </a:rPr>
                        <a:t>Develop your point by </a:t>
                      </a:r>
                      <a:r>
                        <a:rPr lang="en-GB" sz="1200" b="1" baseline="0" dirty="0">
                          <a:solidFill>
                            <a:srgbClr val="FF0000"/>
                          </a:solidFill>
                        </a:rPr>
                        <a:t>explaining</a:t>
                      </a:r>
                      <a:r>
                        <a:rPr lang="en-GB" sz="1200" b="0" baseline="0" dirty="0">
                          <a:solidFill>
                            <a:srgbClr val="FF0000"/>
                          </a:solidFill>
                        </a:rPr>
                        <a:t> the concept.</a:t>
                      </a:r>
                    </a:p>
                    <a:p>
                      <a:pPr algn="l">
                        <a:buFont typeface="Arial" pitchFamily="34" charset="0"/>
                        <a:buNone/>
                      </a:pPr>
                      <a:r>
                        <a:rPr lang="en-GB" sz="1200" b="1" baseline="0" dirty="0">
                          <a:solidFill>
                            <a:sysClr val="windowText" lastClr="000000"/>
                          </a:solidFill>
                        </a:rPr>
                        <a:t>E: </a:t>
                      </a:r>
                      <a:r>
                        <a:rPr lang="en-GB" sz="1200" b="0" baseline="0" dirty="0">
                          <a:solidFill>
                            <a:sysClr val="windowText" lastClr="000000"/>
                          </a:solidFill>
                        </a:rPr>
                        <a:t>Provide an </a:t>
                      </a:r>
                      <a:r>
                        <a:rPr lang="en-GB" sz="1200" b="1" baseline="0" dirty="0">
                          <a:solidFill>
                            <a:sysClr val="windowText" lastClr="000000"/>
                          </a:solidFill>
                        </a:rPr>
                        <a:t>example</a:t>
                      </a:r>
                      <a:r>
                        <a:rPr lang="en-GB" sz="1200" b="0" baseline="0" dirty="0">
                          <a:solidFill>
                            <a:sysClr val="windowText" lastClr="000000"/>
                          </a:solidFill>
                        </a:rPr>
                        <a:t> of how this affects the study of inequalities specific to the source.</a:t>
                      </a:r>
                      <a:endParaRPr lang="en-GB" sz="1200" b="1" baseline="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14500">
                <a:tc>
                  <a:txBody>
                    <a:bodyPr/>
                    <a:lstStyle/>
                    <a:p>
                      <a:pPr marL="0" algn="ctr" defTabSz="914400" rtl="0" eaLnBrk="1" latinLnBrk="0" hangingPunct="1"/>
                      <a:r>
                        <a:rPr lang="en-GB" sz="1400" b="1" kern="1200" dirty="0">
                          <a:solidFill>
                            <a:sysClr val="windowText" lastClr="000000"/>
                          </a:solidFill>
                          <a:latin typeface="+mn-lt"/>
                          <a:ea typeface="+mn-ea"/>
                          <a:cs typeface="+mn-cs"/>
                        </a:rPr>
                        <a:t>Paragraph 2</a:t>
                      </a:r>
                    </a:p>
                    <a:p>
                      <a:pPr marL="0" algn="ctr" defTabSz="914400" rtl="0" eaLnBrk="1" latinLnBrk="0" hangingPunct="1"/>
                      <a:r>
                        <a:rPr lang="en-GB" sz="14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buFont typeface="Arial" pitchFamily="34" charset="0"/>
                        <a:buNone/>
                      </a:pPr>
                      <a:r>
                        <a:rPr lang="en-GB" sz="1200" b="1" baseline="0" dirty="0">
                          <a:solidFill>
                            <a:sysClr val="windowText" lastClr="000000"/>
                          </a:solidFill>
                        </a:rPr>
                        <a:t>P:</a:t>
                      </a:r>
                      <a:r>
                        <a:rPr lang="en-GB" sz="1200" b="0" baseline="0" dirty="0">
                          <a:solidFill>
                            <a:sysClr val="windowText" lastClr="000000"/>
                          </a:solidFill>
                        </a:rPr>
                        <a:t> Clearly state one </a:t>
                      </a:r>
                      <a:r>
                        <a:rPr lang="en-GB" sz="1200" b="1" baseline="0" dirty="0">
                          <a:solidFill>
                            <a:sysClr val="windowText" lastClr="000000"/>
                          </a:solidFill>
                        </a:rPr>
                        <a:t>weakness</a:t>
                      </a:r>
                      <a:r>
                        <a:rPr lang="en-GB" sz="1200" b="0" baseline="0" dirty="0">
                          <a:solidFill>
                            <a:sysClr val="windowText" lastClr="000000"/>
                          </a:solidFill>
                        </a:rPr>
                        <a:t> of the method and link to a </a:t>
                      </a:r>
                      <a:r>
                        <a:rPr lang="en-GB" sz="1200" b="1" baseline="0" dirty="0">
                          <a:solidFill>
                            <a:srgbClr val="FF0000"/>
                          </a:solidFill>
                        </a:rPr>
                        <a:t>concept</a:t>
                      </a:r>
                    </a:p>
                    <a:p>
                      <a:pPr algn="l">
                        <a:buFont typeface="Arial" pitchFamily="34" charset="0"/>
                        <a:buNone/>
                      </a:pPr>
                      <a:r>
                        <a:rPr lang="en-GB" sz="1200" b="1" baseline="0" dirty="0">
                          <a:solidFill>
                            <a:sysClr val="windowText" lastClr="000000"/>
                          </a:solidFill>
                        </a:rPr>
                        <a:t>E: </a:t>
                      </a:r>
                      <a:r>
                        <a:rPr lang="en-GB" sz="1200" b="0" baseline="0" dirty="0">
                          <a:solidFill>
                            <a:sysClr val="windowText" lastClr="000000"/>
                          </a:solidFill>
                        </a:rPr>
                        <a:t>Provide some </a:t>
                      </a:r>
                      <a:r>
                        <a:rPr lang="en-GB" sz="1200" b="1" baseline="0" dirty="0">
                          <a:solidFill>
                            <a:sysClr val="windowText" lastClr="000000"/>
                          </a:solidFill>
                        </a:rPr>
                        <a:t>evidence</a:t>
                      </a:r>
                      <a:r>
                        <a:rPr lang="en-GB" sz="1200" b="0" baseline="0" dirty="0">
                          <a:solidFill>
                            <a:sysClr val="windowText" lastClr="000000"/>
                          </a:solidFill>
                        </a:rPr>
                        <a:t> from the Source</a:t>
                      </a:r>
                    </a:p>
                    <a:p>
                      <a:pPr algn="l">
                        <a:buFont typeface="Arial" pitchFamily="34" charset="0"/>
                        <a:buNone/>
                      </a:pPr>
                      <a:r>
                        <a:rPr lang="en-GB" sz="1200" b="1" baseline="0" dirty="0">
                          <a:solidFill>
                            <a:sysClr val="windowText" lastClr="000000"/>
                          </a:solidFill>
                        </a:rPr>
                        <a:t>E</a:t>
                      </a:r>
                      <a:r>
                        <a:rPr lang="en-GB" sz="1200" b="1" baseline="0" dirty="0">
                          <a:solidFill>
                            <a:srgbClr val="FF0000"/>
                          </a:solidFill>
                        </a:rPr>
                        <a:t>: </a:t>
                      </a:r>
                      <a:r>
                        <a:rPr lang="en-GB" sz="1200" b="0" baseline="0" dirty="0">
                          <a:solidFill>
                            <a:srgbClr val="FF0000"/>
                          </a:solidFill>
                        </a:rPr>
                        <a:t>Develop your point by </a:t>
                      </a:r>
                      <a:r>
                        <a:rPr lang="en-GB" sz="1200" b="1" baseline="0" dirty="0">
                          <a:solidFill>
                            <a:srgbClr val="FF0000"/>
                          </a:solidFill>
                        </a:rPr>
                        <a:t>explaining</a:t>
                      </a:r>
                      <a:r>
                        <a:rPr lang="en-GB" sz="1200" b="0" baseline="0" dirty="0">
                          <a:solidFill>
                            <a:srgbClr val="FF0000"/>
                          </a:solidFill>
                        </a:rPr>
                        <a:t> the concept.</a:t>
                      </a:r>
                    </a:p>
                    <a:p>
                      <a:pPr algn="l">
                        <a:buFont typeface="Arial" pitchFamily="34" charset="0"/>
                        <a:buNone/>
                      </a:pPr>
                      <a:r>
                        <a:rPr lang="en-GB" sz="1200" b="1" baseline="0" dirty="0">
                          <a:solidFill>
                            <a:sysClr val="windowText" lastClr="000000"/>
                          </a:solidFill>
                        </a:rPr>
                        <a:t>E: </a:t>
                      </a:r>
                      <a:r>
                        <a:rPr lang="en-GB" sz="1200" b="0" baseline="0" dirty="0">
                          <a:solidFill>
                            <a:sysClr val="windowText" lastClr="000000"/>
                          </a:solidFill>
                        </a:rPr>
                        <a:t>Provide an </a:t>
                      </a:r>
                      <a:r>
                        <a:rPr lang="en-GB" sz="1200" b="1" baseline="0" dirty="0">
                          <a:solidFill>
                            <a:sysClr val="windowText" lastClr="000000"/>
                          </a:solidFill>
                        </a:rPr>
                        <a:t>example</a:t>
                      </a:r>
                      <a:r>
                        <a:rPr lang="en-GB" sz="1200" b="0" baseline="0" dirty="0">
                          <a:solidFill>
                            <a:sysClr val="windowText" lastClr="000000"/>
                          </a:solidFill>
                        </a:rPr>
                        <a:t> of how this affects the study of inequalities specific to the source.</a:t>
                      </a:r>
                      <a:endParaRPr lang="en-GB" sz="1200" b="1" baseline="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extBox 1"/>
          <p:cNvSpPr txBox="1"/>
          <p:nvPr/>
        </p:nvSpPr>
        <p:spPr>
          <a:xfrm>
            <a:off x="2141730" y="4273239"/>
            <a:ext cx="1782198" cy="577081"/>
          </a:xfrm>
          <a:prstGeom prst="rect">
            <a:avLst/>
          </a:prstGeom>
          <a:solidFill>
            <a:srgbClr val="92D050"/>
          </a:solidFill>
        </p:spPr>
        <p:txBody>
          <a:bodyPr wrap="square" rtlCol="0">
            <a:spAutoFit/>
          </a:bodyPr>
          <a:lstStyle/>
          <a:p>
            <a:r>
              <a:rPr lang="en-GB" sz="1050" dirty="0"/>
              <a:t>Read question carefully. It could be 2 strengths…or 2 weaknesses!</a:t>
            </a:r>
          </a:p>
        </p:txBody>
      </p:sp>
    </p:spTree>
    <p:extLst>
      <p:ext uri="{BB962C8B-B14F-4D97-AF65-F5344CB8AC3E}">
        <p14:creationId xmlns:p14="http://schemas.microsoft.com/office/powerpoint/2010/main" val="339517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
            <a:ext cx="3158970" cy="3416320"/>
          </a:xfrm>
          <a:prstGeom prst="rect">
            <a:avLst/>
          </a:prstGeom>
        </p:spPr>
        <p:txBody>
          <a:bodyPr wrap="square">
            <a:spAutoFit/>
          </a:bodyPr>
          <a:lstStyle/>
          <a:p>
            <a:pPr algn="ctr"/>
            <a:r>
              <a:rPr lang="en-GB" sz="5400" u="sng" dirty="0">
                <a:ln>
                  <a:solidFill>
                    <a:sysClr val="windowText" lastClr="000000"/>
                  </a:solidFill>
                </a:ln>
                <a:solidFill>
                  <a:srgbClr val="7030A0"/>
                </a:solidFill>
              </a:rPr>
              <a:t>25 Marker </a:t>
            </a:r>
            <a:r>
              <a:rPr lang="en-GB" sz="5400" dirty="0">
                <a:ln>
                  <a:solidFill>
                    <a:sysClr val="windowText" lastClr="000000"/>
                  </a:solidFill>
                </a:ln>
                <a:solidFill>
                  <a:srgbClr val="7030A0"/>
                </a:solidFill>
              </a:rPr>
              <a:t>– 30 minutes</a:t>
            </a:r>
            <a:endParaRPr lang="en-GB" sz="5400" dirty="0">
              <a:solidFill>
                <a:srgbClr val="7030A0"/>
              </a:solidFill>
            </a:endParaRPr>
          </a:p>
        </p:txBody>
      </p:sp>
      <p:graphicFrame>
        <p:nvGraphicFramePr>
          <p:cNvPr id="3" name="Table 2"/>
          <p:cNvGraphicFramePr>
            <a:graphicFrameLocks noGrp="1"/>
          </p:cNvGraphicFramePr>
          <p:nvPr/>
        </p:nvGraphicFramePr>
        <p:xfrm>
          <a:off x="1236681" y="951571"/>
          <a:ext cx="3240360" cy="1339645"/>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434340">
                <a:tc>
                  <a:txBody>
                    <a:bodyPr/>
                    <a:lstStyle/>
                    <a:p>
                      <a:pPr marL="0" algn="ctr" defTabSz="914400" rtl="0" eaLnBrk="1" latinLnBrk="0" hangingPunct="1"/>
                      <a:r>
                        <a:rPr lang="en-GB" sz="1200" b="1" kern="1200" dirty="0">
                          <a:solidFill>
                            <a:schemeClr val="tx1"/>
                          </a:solidFill>
                          <a:latin typeface="+mn-lt"/>
                          <a:ea typeface="+mn-ea"/>
                          <a:cs typeface="+mn-cs"/>
                        </a:rPr>
                        <a:t>AO1: 5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1" kern="1200" dirty="0">
                          <a:solidFill>
                            <a:schemeClr val="tx1"/>
                          </a:solidFill>
                          <a:latin typeface="+mn-lt"/>
                          <a:ea typeface="+mn-ea"/>
                          <a:cs typeface="+mn-cs"/>
                        </a:rPr>
                        <a:t>AO2: 5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1" kern="1200" dirty="0">
                          <a:solidFill>
                            <a:schemeClr val="tx1"/>
                          </a:solidFill>
                          <a:latin typeface="+mn-lt"/>
                          <a:ea typeface="+mn-ea"/>
                          <a:cs typeface="+mn-cs"/>
                        </a:rPr>
                        <a:t>AO3: 15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617220">
                <a:tc>
                  <a:txBody>
                    <a:bodyPr/>
                    <a:lstStyle/>
                    <a:p>
                      <a:pPr marL="0" algn="ctr" defTabSz="914400" rtl="0" eaLnBrk="1" latinLnBrk="0" hangingPunct="1"/>
                      <a:r>
                        <a:rPr lang="en-GB" sz="1200" b="0" kern="1200" dirty="0">
                          <a:solidFill>
                            <a:schemeClr val="tx1"/>
                          </a:solidFill>
                          <a:latin typeface="+mn-lt"/>
                          <a:ea typeface="+mn-ea"/>
                          <a:cs typeface="+mn-cs"/>
                        </a:rPr>
                        <a:t>Knowledge &amp; Understanding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Analysis &amp; Evaluation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marL="0" algn="ctr" defTabSz="914400" rtl="0" eaLnBrk="1" latinLnBrk="0" hangingPunct="1"/>
                      <a:r>
                        <a:rPr lang="en-GB" sz="900" b="0" kern="1200" dirty="0">
                          <a:solidFill>
                            <a:schemeClr val="tx1"/>
                          </a:solidFill>
                          <a:latin typeface="+mn-lt"/>
                          <a:ea typeface="+mn-ea"/>
                          <a:cs typeface="+mn-cs"/>
                        </a:rPr>
                        <a:t>What you know and understand about sociology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How you use your knowledge of sociology to answer the question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Your ability to use sociology to present both sides of an argument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4939347" y="87474"/>
            <a:ext cx="3024336" cy="54006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a:t>Six paragraphs</a:t>
            </a:r>
          </a:p>
        </p:txBody>
      </p:sp>
      <p:sp>
        <p:nvSpPr>
          <p:cNvPr id="6" name="Rounded Rectangular Callout 5"/>
          <p:cNvSpPr/>
          <p:nvPr/>
        </p:nvSpPr>
        <p:spPr>
          <a:xfrm>
            <a:off x="1277634" y="2409732"/>
            <a:ext cx="3084620" cy="1648508"/>
          </a:xfrm>
          <a:prstGeom prst="wedgeRoundRectCallout">
            <a:avLst>
              <a:gd name="adj1" fmla="val -38276"/>
              <a:gd name="adj2" fmla="val 62100"/>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050" b="1" u="sng" dirty="0"/>
              <a:t>Example Question</a:t>
            </a:r>
          </a:p>
          <a:p>
            <a:r>
              <a:rPr lang="en-US" sz="1050" dirty="0"/>
              <a:t>Using </a:t>
            </a:r>
            <a:r>
              <a:rPr lang="en-US" sz="1050" b="1" dirty="0"/>
              <a:t>Source B </a:t>
            </a:r>
            <a:r>
              <a:rPr lang="en-US" sz="1050" dirty="0"/>
              <a:t>and your wider sociological knowledge, explain and evaluate the use of a combination of questionnaires and in-depth interviews for researching women’s involvement in</a:t>
            </a:r>
          </a:p>
          <a:p>
            <a:r>
              <a:rPr lang="en-GB" sz="1050" dirty="0"/>
              <a:t>digital gaming.</a:t>
            </a:r>
            <a:r>
              <a:rPr lang="en-GB" sz="1200" i="1" dirty="0"/>
              <a:t>. (25)</a:t>
            </a:r>
          </a:p>
        </p:txBody>
      </p:sp>
      <p:graphicFrame>
        <p:nvGraphicFramePr>
          <p:cNvPr id="7" name="Table 6"/>
          <p:cNvGraphicFramePr>
            <a:graphicFrameLocks noGrp="1"/>
          </p:cNvGraphicFramePr>
          <p:nvPr/>
        </p:nvGraphicFramePr>
        <p:xfrm>
          <a:off x="4669317" y="735546"/>
          <a:ext cx="3294366" cy="3771248"/>
        </p:xfrm>
        <a:graphic>
          <a:graphicData uri="http://schemas.openxmlformats.org/drawingml/2006/table">
            <a:tbl>
              <a:tblPr firstRow="1" bandRow="1">
                <a:tableStyleId>{00A15C55-8517-42AA-B614-E9B94910E393}</a:tableStyleId>
              </a:tblPr>
              <a:tblGrid>
                <a:gridCol w="907145">
                  <a:extLst>
                    <a:ext uri="{9D8B030D-6E8A-4147-A177-3AD203B41FA5}">
                      <a16:colId xmlns:a16="http://schemas.microsoft.com/office/drawing/2014/main" val="20000"/>
                    </a:ext>
                  </a:extLst>
                </a:gridCol>
                <a:gridCol w="2387222">
                  <a:extLst>
                    <a:ext uri="{9D8B030D-6E8A-4147-A177-3AD203B41FA5}">
                      <a16:colId xmlns:a16="http://schemas.microsoft.com/office/drawing/2014/main" val="20001"/>
                    </a:ext>
                  </a:extLst>
                </a:gridCol>
              </a:tblGrid>
              <a:tr h="502268">
                <a:tc>
                  <a:txBody>
                    <a:bodyPr/>
                    <a:lstStyle/>
                    <a:p>
                      <a:pPr algn="ctr"/>
                      <a:r>
                        <a:rPr lang="en-GB" sz="1100" b="1" dirty="0">
                          <a:solidFill>
                            <a:sysClr val="windowText" lastClr="000000"/>
                          </a:solidFill>
                        </a:rPr>
                        <a:t>Introduction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pitchFamily="34" charset="0"/>
                        <a:buNone/>
                      </a:pPr>
                      <a:r>
                        <a:rPr lang="en-GB" sz="1200" b="0" baseline="0" dirty="0">
                          <a:solidFill>
                            <a:sysClr val="windowText" lastClr="000000"/>
                          </a:solidFill>
                        </a:rPr>
                        <a:t>Outline and explain the method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17220">
                <a:tc>
                  <a:txBody>
                    <a:bodyPr/>
                    <a:lstStyle/>
                    <a:p>
                      <a:pPr algn="ctr"/>
                      <a:r>
                        <a:rPr lang="en-GB" sz="1100" b="1" dirty="0">
                          <a:solidFill>
                            <a:sysClr val="windowText" lastClr="000000"/>
                          </a:solidFill>
                        </a:rPr>
                        <a:t>Paragraph</a:t>
                      </a:r>
                      <a:r>
                        <a:rPr lang="en-GB" sz="1100" b="1" baseline="0" dirty="0">
                          <a:solidFill>
                            <a:sysClr val="windowText" lastClr="000000"/>
                          </a:solidFill>
                        </a:rPr>
                        <a:t> 2</a:t>
                      </a:r>
                    </a:p>
                    <a:p>
                      <a:pPr algn="ctr"/>
                      <a:r>
                        <a:rPr lang="en-GB" sz="1100" b="1" baseline="0" dirty="0">
                          <a:solidFill>
                            <a:sysClr val="windowText" lastClr="000000"/>
                          </a:solidFill>
                        </a:rPr>
                        <a:t>PEEE</a:t>
                      </a:r>
                      <a:endParaRPr lang="en-GB" sz="11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buFont typeface="Arial" pitchFamily="34" charset="0"/>
                        <a:buNone/>
                      </a:pPr>
                      <a:r>
                        <a:rPr lang="en-GB" sz="1200" b="0" baseline="0" dirty="0">
                          <a:solidFill>
                            <a:sysClr val="windowText" lastClr="000000"/>
                          </a:solidFill>
                        </a:rPr>
                        <a:t>Strength of the method</a:t>
                      </a:r>
                    </a:p>
                    <a:p>
                      <a:pPr algn="ctr">
                        <a:buFont typeface="Arial" pitchFamily="34" charset="0"/>
                        <a:buNone/>
                      </a:pPr>
                      <a:r>
                        <a:rPr lang="en-GB" sz="1200" b="0" baseline="0" dirty="0">
                          <a:solidFill>
                            <a:sysClr val="windowText" lastClr="000000"/>
                          </a:solidFill>
                        </a:rPr>
                        <a:t>Link to a concept /theory</a:t>
                      </a:r>
                      <a:endParaRPr lang="en-GB" sz="1200" b="1" baseline="0" dirty="0">
                        <a:solidFill>
                          <a:sysClr val="windowText" lastClr="000000"/>
                        </a:solidFill>
                      </a:endParaRPr>
                    </a:p>
                    <a:p>
                      <a:pPr algn="ctr">
                        <a:buFont typeface="Arial" pitchFamily="34" charset="0"/>
                        <a:buNone/>
                      </a:pPr>
                      <a:r>
                        <a:rPr lang="en-GB" sz="1200" b="0" baseline="0" dirty="0">
                          <a:solidFill>
                            <a:sysClr val="windowText" lastClr="000000"/>
                          </a:solidFill>
                        </a:rPr>
                        <a:t>Link to the </a:t>
                      </a:r>
                      <a:r>
                        <a:rPr lang="en-GB" sz="1200" b="1" baseline="0" dirty="0">
                          <a:solidFill>
                            <a:sysClr val="windowText" lastClr="000000"/>
                          </a:solidFill>
                        </a:rPr>
                        <a:t>source.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7220">
                <a:tc>
                  <a:txBody>
                    <a:bodyPr/>
                    <a:lstStyle/>
                    <a:p>
                      <a:pPr marL="0" algn="ctr" defTabSz="914400" rtl="0" eaLnBrk="1" latinLnBrk="0" hangingPunct="1"/>
                      <a:r>
                        <a:rPr lang="en-GB" sz="1100" b="1" kern="1200" dirty="0">
                          <a:solidFill>
                            <a:sysClr val="windowText" lastClr="000000"/>
                          </a:solidFill>
                          <a:latin typeface="+mn-lt"/>
                          <a:ea typeface="+mn-ea"/>
                          <a:cs typeface="+mn-cs"/>
                        </a:rPr>
                        <a:t>Paragraph 3</a:t>
                      </a:r>
                    </a:p>
                    <a:p>
                      <a:pPr marL="0" algn="ctr" defTabSz="914400" rtl="0" eaLnBrk="1" latinLnBrk="0" hangingPunct="1"/>
                      <a:r>
                        <a:rPr lang="en-GB" sz="11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Weakness of method</a:t>
                      </a:r>
                    </a:p>
                    <a:p>
                      <a:pPr algn="ctr">
                        <a:buFont typeface="Arial" pitchFamily="34" charset="0"/>
                        <a:buNone/>
                      </a:pPr>
                      <a:r>
                        <a:rPr lang="en-GB" sz="1200" b="0" baseline="0" dirty="0">
                          <a:solidFill>
                            <a:sysClr val="windowText" lastClr="000000"/>
                          </a:solidFill>
                        </a:rPr>
                        <a:t>Link to a concept /theory</a:t>
                      </a:r>
                      <a:endParaRPr lang="en-GB" sz="1200" b="1" baseline="0" dirty="0">
                        <a:solidFill>
                          <a:sysClr val="windowText" lastClr="000000"/>
                        </a:solidFill>
                      </a:endParaRPr>
                    </a:p>
                    <a:p>
                      <a:pPr algn="ctr">
                        <a:buFont typeface="Arial" pitchFamily="34" charset="0"/>
                        <a:buNone/>
                      </a:pPr>
                      <a:r>
                        <a:rPr lang="en-GB" sz="1200" b="0" baseline="0" dirty="0">
                          <a:solidFill>
                            <a:sysClr val="windowText" lastClr="000000"/>
                          </a:solidFill>
                        </a:rPr>
                        <a:t>Link to the </a:t>
                      </a:r>
                      <a:r>
                        <a:rPr lang="en-GB" sz="1200" b="1" baseline="0" dirty="0">
                          <a:solidFill>
                            <a:sysClr val="windowText" lastClr="000000"/>
                          </a:solidFill>
                        </a:rPr>
                        <a:t>source.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17220">
                <a:tc>
                  <a:txBody>
                    <a:bodyPr/>
                    <a:lstStyle/>
                    <a:p>
                      <a:pPr algn="ctr"/>
                      <a:r>
                        <a:rPr lang="en-GB" sz="1100" b="1" dirty="0">
                          <a:solidFill>
                            <a:sysClr val="windowText" lastClr="000000"/>
                          </a:solidFill>
                        </a:rPr>
                        <a:t>Paragraph</a:t>
                      </a:r>
                      <a:r>
                        <a:rPr lang="en-GB" sz="1100" b="1" baseline="0" dirty="0">
                          <a:solidFill>
                            <a:sysClr val="windowText" lastClr="000000"/>
                          </a:solidFill>
                        </a:rPr>
                        <a:t> 4</a:t>
                      </a:r>
                    </a:p>
                    <a:p>
                      <a:pPr algn="ctr"/>
                      <a:r>
                        <a:rPr lang="en-GB" sz="1100" b="1" baseline="0" dirty="0">
                          <a:solidFill>
                            <a:sysClr val="windowText" lastClr="000000"/>
                          </a:solidFill>
                        </a:rPr>
                        <a:t>PEEE</a:t>
                      </a:r>
                      <a:endParaRPr lang="en-GB" sz="11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buFont typeface="Arial" pitchFamily="34" charset="0"/>
                        <a:buNone/>
                      </a:pPr>
                      <a:r>
                        <a:rPr lang="en-GB" sz="1200" b="0" baseline="0" dirty="0">
                          <a:solidFill>
                            <a:sysClr val="windowText" lastClr="000000"/>
                          </a:solidFill>
                        </a:rPr>
                        <a:t>Strength of the method</a:t>
                      </a:r>
                    </a:p>
                    <a:p>
                      <a:pPr algn="ctr">
                        <a:buFont typeface="Arial" pitchFamily="34" charset="0"/>
                        <a:buNone/>
                      </a:pPr>
                      <a:r>
                        <a:rPr lang="en-GB" sz="1200" b="0" baseline="0" dirty="0">
                          <a:solidFill>
                            <a:sysClr val="windowText" lastClr="000000"/>
                          </a:solidFill>
                        </a:rPr>
                        <a:t>Link to a concept /theory</a:t>
                      </a:r>
                      <a:endParaRPr lang="en-GB" sz="1200" b="1" baseline="0" dirty="0">
                        <a:solidFill>
                          <a:sysClr val="windowText" lastClr="000000"/>
                        </a:solidFill>
                      </a:endParaRPr>
                    </a:p>
                    <a:p>
                      <a:pPr algn="ctr">
                        <a:buFont typeface="Arial" pitchFamily="34" charset="0"/>
                        <a:buNone/>
                      </a:pPr>
                      <a:r>
                        <a:rPr lang="en-GB" sz="1200" b="0" baseline="0" dirty="0">
                          <a:solidFill>
                            <a:sysClr val="windowText" lastClr="000000"/>
                          </a:solidFill>
                        </a:rPr>
                        <a:t>Link to the </a:t>
                      </a:r>
                      <a:r>
                        <a:rPr lang="en-GB" sz="1200" b="1" baseline="0" dirty="0">
                          <a:solidFill>
                            <a:sysClr val="windowText" lastClr="000000"/>
                          </a:solidFill>
                        </a:rPr>
                        <a:t>source.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00100">
                <a:tc>
                  <a:txBody>
                    <a:bodyPr/>
                    <a:lstStyle/>
                    <a:p>
                      <a:pPr marL="0" algn="ctr" defTabSz="914400" rtl="0" eaLnBrk="1" latinLnBrk="0" hangingPunct="1"/>
                      <a:r>
                        <a:rPr lang="en-GB" sz="1100" b="1" kern="1200" dirty="0">
                          <a:solidFill>
                            <a:sysClr val="windowText" lastClr="000000"/>
                          </a:solidFill>
                          <a:latin typeface="+mn-lt"/>
                          <a:ea typeface="+mn-ea"/>
                          <a:cs typeface="+mn-cs"/>
                        </a:rPr>
                        <a:t>Paragraph 5</a:t>
                      </a:r>
                    </a:p>
                    <a:p>
                      <a:pPr marL="0" algn="ctr" defTabSz="914400" rtl="0" eaLnBrk="1" latinLnBrk="0" hangingPunct="1"/>
                      <a:r>
                        <a:rPr lang="en-GB" sz="11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Weakness of method</a:t>
                      </a:r>
                    </a:p>
                    <a:p>
                      <a:pPr algn="ctr">
                        <a:buFont typeface="Arial" pitchFamily="34" charset="0"/>
                        <a:buNone/>
                      </a:pPr>
                      <a:r>
                        <a:rPr lang="en-GB" sz="1200" b="0" baseline="0" dirty="0">
                          <a:solidFill>
                            <a:sysClr val="windowText" lastClr="000000"/>
                          </a:solidFill>
                        </a:rPr>
                        <a:t>Link to a concept /theory</a:t>
                      </a:r>
                      <a:endParaRPr lang="en-GB" sz="1200" b="1" baseline="0" dirty="0">
                        <a:solidFill>
                          <a:sysClr val="windowText" lastClr="000000"/>
                        </a:solidFill>
                      </a:endParaRPr>
                    </a:p>
                    <a:p>
                      <a:pPr algn="ctr">
                        <a:buFont typeface="Arial" pitchFamily="34" charset="0"/>
                        <a:buNone/>
                      </a:pPr>
                      <a:r>
                        <a:rPr lang="en-GB" sz="1200" b="0" baseline="0" dirty="0">
                          <a:solidFill>
                            <a:sysClr val="windowText" lastClr="000000"/>
                          </a:solidFill>
                        </a:rPr>
                        <a:t>Link to the </a:t>
                      </a:r>
                      <a:r>
                        <a:rPr lang="en-GB" sz="1200" b="1" baseline="0" dirty="0">
                          <a:solidFill>
                            <a:sysClr val="windowText" lastClr="000000"/>
                          </a:solidFill>
                        </a:rPr>
                        <a:t>source.</a:t>
                      </a:r>
                    </a:p>
                    <a:p>
                      <a:pPr marL="0" algn="ctr" defTabSz="914400" rtl="0" eaLnBrk="1" latinLnBrk="0" hangingPunct="1"/>
                      <a:r>
                        <a:rPr lang="en-GB" sz="1200" b="0" kern="1200" dirty="0">
                          <a:solidFill>
                            <a:sysClr val="windowText" lastClr="000000"/>
                          </a:solidFill>
                          <a:latin typeface="+mn-lt"/>
                          <a:ea typeface="+mn-ea"/>
                          <a:cs typeface="+mn-cs"/>
                        </a:rPr>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17220">
                <a:tc>
                  <a:txBody>
                    <a:bodyPr/>
                    <a:lstStyle/>
                    <a:p>
                      <a:pPr marL="0" algn="ctr" defTabSz="914400" rtl="0" eaLnBrk="1" latinLnBrk="0" hangingPunct="1"/>
                      <a:r>
                        <a:rPr lang="en-GB" sz="1100" b="1" kern="1200" dirty="0">
                          <a:solidFill>
                            <a:sysClr val="windowText" lastClr="000000"/>
                          </a:solidFill>
                          <a:latin typeface="+mn-lt"/>
                          <a:ea typeface="+mn-ea"/>
                          <a:cs typeface="+mn-cs"/>
                        </a:rPr>
                        <a:t>Conclusion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A critical conclusion that is fully supported, backed up with some more sociological</a:t>
                      </a:r>
                      <a:r>
                        <a:rPr lang="en-GB" sz="1200" b="0" kern="1200" baseline="0" dirty="0">
                          <a:solidFill>
                            <a:sysClr val="windowText" lastClr="000000"/>
                          </a:solidFill>
                          <a:latin typeface="+mn-lt"/>
                          <a:ea typeface="+mn-ea"/>
                          <a:cs typeface="+mn-cs"/>
                        </a:rPr>
                        <a:t> evidence</a:t>
                      </a:r>
                      <a:endParaRPr lang="en-GB" sz="1200" b="0"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TextBox 8"/>
          <p:cNvSpPr txBox="1"/>
          <p:nvPr/>
        </p:nvSpPr>
        <p:spPr>
          <a:xfrm>
            <a:off x="68128" y="4176757"/>
            <a:ext cx="327878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1200" dirty="0"/>
              <a:t>Each </a:t>
            </a:r>
            <a:r>
              <a:rPr lang="en-GB" sz="1200" b="1" dirty="0"/>
              <a:t>PEEE</a:t>
            </a:r>
            <a:r>
              <a:rPr lang="en-GB" sz="1200" dirty="0"/>
              <a:t> paragraph should contain:</a:t>
            </a:r>
          </a:p>
          <a:p>
            <a:pPr>
              <a:buFont typeface="Arial" pitchFamily="34" charset="0"/>
              <a:buChar char="•"/>
            </a:pPr>
            <a:r>
              <a:rPr lang="en-GB" sz="1200" dirty="0"/>
              <a:t> A clear </a:t>
            </a:r>
            <a:r>
              <a:rPr lang="en-GB" sz="1200" b="1" dirty="0"/>
              <a:t>point</a:t>
            </a:r>
            <a:r>
              <a:rPr lang="en-GB" sz="1200" dirty="0"/>
              <a:t> that is related to the question</a:t>
            </a:r>
          </a:p>
          <a:p>
            <a:pPr>
              <a:buFont typeface="Arial" pitchFamily="34" charset="0"/>
              <a:buChar char="•"/>
            </a:pPr>
            <a:r>
              <a:rPr lang="en-GB" sz="1200" dirty="0"/>
              <a:t> Supporting </a:t>
            </a:r>
            <a:r>
              <a:rPr lang="en-GB" sz="1200" b="1" dirty="0"/>
              <a:t>evidence</a:t>
            </a:r>
            <a:r>
              <a:rPr lang="en-GB" sz="1200" dirty="0"/>
              <a:t> (theory/study/source)</a:t>
            </a:r>
          </a:p>
          <a:p>
            <a:pPr>
              <a:buFont typeface="Arial" pitchFamily="34" charset="0"/>
              <a:buChar char="•"/>
            </a:pPr>
            <a:r>
              <a:rPr lang="en-GB" sz="1200" dirty="0"/>
              <a:t> Detailed </a:t>
            </a:r>
            <a:r>
              <a:rPr lang="en-GB" sz="1200" b="1" dirty="0"/>
              <a:t>explanation </a:t>
            </a:r>
            <a:r>
              <a:rPr lang="en-GB" sz="1200" dirty="0"/>
              <a:t>using key concepts</a:t>
            </a:r>
          </a:p>
          <a:p>
            <a:pPr>
              <a:buFont typeface="Arial" pitchFamily="34" charset="0"/>
              <a:buChar char="•"/>
            </a:pPr>
            <a:r>
              <a:rPr lang="en-GB" sz="1200" dirty="0"/>
              <a:t> An illustrative </a:t>
            </a:r>
            <a:r>
              <a:rPr lang="en-GB" sz="1200" b="1" dirty="0"/>
              <a:t>example</a:t>
            </a:r>
            <a:r>
              <a:rPr lang="en-GB" sz="1200" dirty="0"/>
              <a:t> (contemporary evidence)</a:t>
            </a:r>
            <a:endParaRPr lang="en-GB" sz="1275" dirty="0"/>
          </a:p>
        </p:txBody>
      </p:sp>
    </p:spTree>
    <p:custDataLst>
      <p:tags r:id="rId1"/>
    </p:custDataLst>
    <p:extLst>
      <p:ext uri="{BB962C8B-B14F-4D97-AF65-F5344CB8AC3E}">
        <p14:creationId xmlns:p14="http://schemas.microsoft.com/office/powerpoint/2010/main" val="288178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56600" y="121600"/>
            <a:ext cx="8675700" cy="285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Sociology Summer task </a:t>
            </a:r>
            <a:endParaRPr/>
          </a:p>
        </p:txBody>
      </p:sp>
      <p:sp>
        <p:nvSpPr>
          <p:cNvPr id="55" name="Google Shape;55;p13"/>
          <p:cNvSpPr txBox="1">
            <a:spLocks noGrp="1"/>
          </p:cNvSpPr>
          <p:nvPr>
            <p:ph type="body" idx="1"/>
          </p:nvPr>
        </p:nvSpPr>
        <p:spPr>
          <a:xfrm>
            <a:off x="156600" y="724725"/>
            <a:ext cx="2609700" cy="3416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b="1" dirty="0"/>
              <a:t>Reading:</a:t>
            </a:r>
            <a:endParaRPr b="1" dirty="0"/>
          </a:p>
          <a:p>
            <a:pPr marL="0" lvl="0" indent="0" algn="l" rtl="0">
              <a:spcBef>
                <a:spcPts val="1200"/>
              </a:spcBef>
              <a:spcAft>
                <a:spcPts val="0"/>
              </a:spcAft>
              <a:buNone/>
            </a:pPr>
            <a:r>
              <a:rPr lang="en-GB" sz="1300" u="sng" dirty="0">
                <a:solidFill>
                  <a:schemeClr val="hlink"/>
                </a:solidFill>
                <a:hlinkClick r:id="rId3"/>
              </a:rPr>
              <a:t>'Natives' by Akala</a:t>
            </a:r>
            <a:endParaRPr sz="1300" dirty="0"/>
          </a:p>
          <a:p>
            <a:pPr marL="0" lvl="0" indent="0" algn="l" rtl="0">
              <a:spcBef>
                <a:spcPts val="1200"/>
              </a:spcBef>
              <a:spcAft>
                <a:spcPts val="0"/>
              </a:spcAft>
              <a:buNone/>
            </a:pPr>
            <a:r>
              <a:rPr lang="en-GB" sz="1300" u="sng" dirty="0">
                <a:solidFill>
                  <a:schemeClr val="hlink"/>
                </a:solidFill>
                <a:hlinkClick r:id="rId4"/>
              </a:rPr>
              <a:t> Invisible Women by </a:t>
            </a:r>
            <a:r>
              <a:rPr lang="en-GB" sz="1300" u="sng" dirty="0" err="1">
                <a:solidFill>
                  <a:schemeClr val="hlink"/>
                </a:solidFill>
                <a:hlinkClick r:id="rId4"/>
              </a:rPr>
              <a:t>Criado</a:t>
            </a:r>
            <a:r>
              <a:rPr lang="en-GB" sz="1300" u="sng" dirty="0">
                <a:solidFill>
                  <a:schemeClr val="hlink"/>
                </a:solidFill>
                <a:hlinkClick r:id="rId4"/>
              </a:rPr>
              <a:t> Perez</a:t>
            </a:r>
            <a:endParaRPr sz="1300" dirty="0"/>
          </a:p>
          <a:p>
            <a:pPr marL="0" lvl="0" indent="0" algn="l" rtl="0">
              <a:spcBef>
                <a:spcPts val="1200"/>
              </a:spcBef>
              <a:spcAft>
                <a:spcPts val="0"/>
              </a:spcAft>
              <a:buNone/>
            </a:pPr>
            <a:r>
              <a:rPr lang="en-GB" sz="1300" u="sng" dirty="0">
                <a:solidFill>
                  <a:schemeClr val="hlink"/>
                </a:solidFill>
                <a:hlinkClick r:id="rId5"/>
              </a:rPr>
              <a:t>She Spea</a:t>
            </a:r>
            <a:r>
              <a:rPr lang="en-GB" u="sng" dirty="0">
                <a:solidFill>
                  <a:schemeClr val="hlink"/>
                </a:solidFill>
                <a:hlinkClick r:id="rId5"/>
              </a:rPr>
              <a:t>ks By Yvette Cooper</a:t>
            </a:r>
            <a:endParaRPr dirty="0"/>
          </a:p>
          <a:p>
            <a:pPr marL="0" lvl="0" indent="0" algn="l" rtl="0">
              <a:spcBef>
                <a:spcPts val="1200"/>
              </a:spcBef>
              <a:spcAft>
                <a:spcPts val="0"/>
              </a:spcAft>
              <a:buNone/>
            </a:pPr>
            <a:r>
              <a:rPr lang="en-GB" u="sng" dirty="0">
                <a:solidFill>
                  <a:schemeClr val="hlink"/>
                </a:solidFill>
                <a:hlinkClick r:id="rId6"/>
              </a:rPr>
              <a:t>Class &amp; Education Diane Reay </a:t>
            </a:r>
            <a:endParaRPr dirty="0"/>
          </a:p>
          <a:p>
            <a:pPr marL="0" lvl="0" indent="0" algn="l" rtl="0">
              <a:spcBef>
                <a:spcPts val="1200"/>
              </a:spcBef>
              <a:spcAft>
                <a:spcPts val="1200"/>
              </a:spcAft>
              <a:buNone/>
            </a:pPr>
            <a:r>
              <a:rPr lang="en-GB" u="sng" dirty="0">
                <a:solidFill>
                  <a:schemeClr val="hlink"/>
                </a:solidFill>
                <a:hlinkClick r:id="rId7"/>
              </a:rPr>
              <a:t>When do gendered roles within the family start?</a:t>
            </a:r>
            <a:endParaRPr lang="en-GB" u="sng" dirty="0">
              <a:solidFill>
                <a:schemeClr val="hlink"/>
              </a:solidFill>
            </a:endParaRPr>
          </a:p>
          <a:p>
            <a:pPr marL="0" lvl="0" indent="0" algn="l" rtl="0">
              <a:spcBef>
                <a:spcPts val="1200"/>
              </a:spcBef>
              <a:spcAft>
                <a:spcPts val="1200"/>
              </a:spcAft>
              <a:buNone/>
            </a:pPr>
            <a:r>
              <a:rPr lang="en-GB" dirty="0">
                <a:hlinkClick r:id="rId8"/>
              </a:rPr>
              <a:t>What About Men? (Audio Download): Caitlin Moran, Caitlin Moran, Penguin Audio: Amazon.co.uk: Books</a:t>
            </a:r>
            <a:endParaRPr lang="en-GB" u="sng" dirty="0">
              <a:solidFill>
                <a:schemeClr val="hlink"/>
              </a:solidFill>
            </a:endParaRPr>
          </a:p>
        </p:txBody>
      </p:sp>
      <p:sp>
        <p:nvSpPr>
          <p:cNvPr id="56" name="Google Shape;56;p13"/>
          <p:cNvSpPr txBox="1">
            <a:spLocks noGrp="1"/>
          </p:cNvSpPr>
          <p:nvPr>
            <p:ph type="body" idx="2"/>
          </p:nvPr>
        </p:nvSpPr>
        <p:spPr>
          <a:xfrm>
            <a:off x="2860550" y="863550"/>
            <a:ext cx="2609700" cy="3416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GB" sz="1390" b="1" dirty="0"/>
              <a:t>Listening:</a:t>
            </a:r>
            <a:endParaRPr sz="1390" b="1" dirty="0"/>
          </a:p>
          <a:p>
            <a:pPr marL="0" lvl="0" indent="0" algn="l" rtl="0">
              <a:lnSpc>
                <a:spcPct val="95000"/>
              </a:lnSpc>
              <a:spcBef>
                <a:spcPts val="1200"/>
              </a:spcBef>
              <a:spcAft>
                <a:spcPts val="0"/>
              </a:spcAft>
              <a:buSzPts val="935"/>
              <a:buNone/>
            </a:pPr>
            <a:r>
              <a:rPr lang="en-GB" sz="1390" u="sng" dirty="0">
                <a:solidFill>
                  <a:schemeClr val="hlink"/>
                </a:solidFill>
                <a:hlinkClick r:id="rId9"/>
              </a:rPr>
              <a:t>Key terms if you're new to Soc</a:t>
            </a:r>
            <a:endParaRPr sz="1390" dirty="0"/>
          </a:p>
          <a:p>
            <a:pPr marL="0" lvl="0" indent="0" algn="l" rtl="0">
              <a:lnSpc>
                <a:spcPct val="95000"/>
              </a:lnSpc>
              <a:spcBef>
                <a:spcPts val="1200"/>
              </a:spcBef>
              <a:spcAft>
                <a:spcPts val="0"/>
              </a:spcAft>
              <a:buSzPts val="935"/>
              <a:buNone/>
            </a:pPr>
            <a:r>
              <a:rPr lang="en-GB" sz="1390" u="sng" dirty="0">
                <a:solidFill>
                  <a:schemeClr val="hlink"/>
                </a:solidFill>
                <a:hlinkClick r:id="rId10"/>
              </a:rPr>
              <a:t>Education &amp; the working class</a:t>
            </a:r>
            <a:endParaRPr sz="1390" dirty="0"/>
          </a:p>
          <a:p>
            <a:pPr marL="0" lvl="0" indent="0" algn="l" rtl="0">
              <a:lnSpc>
                <a:spcPct val="95000"/>
              </a:lnSpc>
              <a:spcBef>
                <a:spcPts val="1200"/>
              </a:spcBef>
              <a:spcAft>
                <a:spcPts val="0"/>
              </a:spcAft>
              <a:buSzPts val="935"/>
              <a:buNone/>
            </a:pPr>
            <a:r>
              <a:rPr lang="en-GB" sz="1390" u="sng" dirty="0">
                <a:solidFill>
                  <a:schemeClr val="hlink"/>
                </a:solidFill>
                <a:hlinkClick r:id="rId11"/>
              </a:rPr>
              <a:t>Organised crime </a:t>
            </a:r>
            <a:endParaRPr sz="1390" dirty="0"/>
          </a:p>
          <a:p>
            <a:pPr marL="0" lvl="0" indent="0" algn="l" rtl="0">
              <a:lnSpc>
                <a:spcPct val="95000"/>
              </a:lnSpc>
              <a:spcBef>
                <a:spcPts val="1200"/>
              </a:spcBef>
              <a:spcAft>
                <a:spcPts val="0"/>
              </a:spcAft>
              <a:buSzPts val="935"/>
              <a:buNone/>
            </a:pPr>
            <a:r>
              <a:rPr lang="en-GB" sz="1390" u="sng" dirty="0">
                <a:solidFill>
                  <a:schemeClr val="hlink"/>
                </a:solidFill>
                <a:hlinkClick r:id="rId12"/>
              </a:rPr>
              <a:t>Love Island</a:t>
            </a:r>
            <a:endParaRPr sz="1390" dirty="0"/>
          </a:p>
          <a:p>
            <a:pPr marL="0" lvl="0" indent="0" algn="l" rtl="0">
              <a:lnSpc>
                <a:spcPct val="95000"/>
              </a:lnSpc>
              <a:spcBef>
                <a:spcPts val="1200"/>
              </a:spcBef>
              <a:spcAft>
                <a:spcPts val="0"/>
              </a:spcAft>
              <a:buSzPts val="935"/>
              <a:buNone/>
            </a:pPr>
            <a:r>
              <a:rPr lang="en-GB" sz="1390" u="sng" dirty="0">
                <a:solidFill>
                  <a:schemeClr val="hlink"/>
                </a:solidFill>
                <a:hlinkClick r:id="rId13"/>
              </a:rPr>
              <a:t>Gang leader for a day</a:t>
            </a:r>
            <a:endParaRPr sz="1390" dirty="0"/>
          </a:p>
          <a:p>
            <a:pPr marL="0" lvl="0" indent="0" algn="l" rtl="0">
              <a:lnSpc>
                <a:spcPct val="95000"/>
              </a:lnSpc>
              <a:spcBef>
                <a:spcPts val="1200"/>
              </a:spcBef>
              <a:spcAft>
                <a:spcPts val="0"/>
              </a:spcAft>
              <a:buSzPts val="935"/>
              <a:buNone/>
            </a:pPr>
            <a:r>
              <a:rPr lang="en-GB" sz="1390" u="sng" dirty="0">
                <a:solidFill>
                  <a:schemeClr val="hlink"/>
                </a:solidFill>
                <a:hlinkClick r:id="rId14"/>
              </a:rPr>
              <a:t>Gender roles in the family</a:t>
            </a:r>
            <a:endParaRPr sz="1390" dirty="0"/>
          </a:p>
          <a:p>
            <a:pPr marL="0" lvl="0" indent="0" algn="l" rtl="0">
              <a:lnSpc>
                <a:spcPct val="95000"/>
              </a:lnSpc>
              <a:spcBef>
                <a:spcPts val="1200"/>
              </a:spcBef>
              <a:spcAft>
                <a:spcPts val="1200"/>
              </a:spcAft>
              <a:buSzPts val="935"/>
              <a:buNone/>
            </a:pPr>
            <a:endParaRPr sz="1390" dirty="0"/>
          </a:p>
        </p:txBody>
      </p:sp>
      <p:pic>
        <p:nvPicPr>
          <p:cNvPr id="57" name="Google Shape;57;p13"/>
          <p:cNvPicPr preferRelativeResize="0"/>
          <p:nvPr/>
        </p:nvPicPr>
        <p:blipFill>
          <a:blip r:embed="rId15">
            <a:alphaModFix/>
          </a:blip>
          <a:stretch>
            <a:fillRect/>
          </a:stretch>
        </p:blipFill>
        <p:spPr>
          <a:xfrm>
            <a:off x="4925465" y="3726756"/>
            <a:ext cx="553105" cy="573282"/>
          </a:xfrm>
          <a:prstGeom prst="rect">
            <a:avLst/>
          </a:prstGeom>
          <a:noFill/>
          <a:ln>
            <a:noFill/>
          </a:ln>
        </p:spPr>
      </p:pic>
      <p:sp>
        <p:nvSpPr>
          <p:cNvPr id="59" name="Google Shape;59;p13"/>
          <p:cNvSpPr txBox="1"/>
          <p:nvPr/>
        </p:nvSpPr>
        <p:spPr>
          <a:xfrm>
            <a:off x="3651575" y="121600"/>
            <a:ext cx="4863742" cy="8940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dirty="0"/>
              <a:t>Choose at least one task from each box. These tasks will help to prepare you to begin the course and ensure you have chosen the subject wisely.  </a:t>
            </a:r>
            <a:endParaRPr sz="1000" dirty="0"/>
          </a:p>
          <a:p>
            <a:pPr marL="0" lvl="0" indent="0" algn="l" rtl="0">
              <a:lnSpc>
                <a:spcPct val="115000"/>
              </a:lnSpc>
              <a:spcBef>
                <a:spcPts val="0"/>
              </a:spcBef>
              <a:spcAft>
                <a:spcPts val="1200"/>
              </a:spcAft>
              <a:buClr>
                <a:schemeClr val="dk1"/>
              </a:buClr>
              <a:buSzPts val="1100"/>
              <a:buFont typeface="Arial"/>
              <a:buNone/>
            </a:pPr>
            <a:r>
              <a:rPr lang="en-GB" sz="1000" b="1" dirty="0"/>
              <a:t>Compulsory listening</a:t>
            </a:r>
            <a:r>
              <a:rPr lang="en-GB" sz="1000" dirty="0"/>
              <a:t>: </a:t>
            </a:r>
            <a:r>
              <a:rPr lang="en-GB" u="sng" dirty="0">
                <a:solidFill>
                  <a:schemeClr val="accent5"/>
                </a:solidFill>
                <a:hlinkClick r:id="rId16">
                  <a:extLst>
                    <a:ext uri="{A12FA001-AC4F-418D-AE19-62706E023703}">
                      <ahyp:hlinkClr xmlns:ahyp="http://schemas.microsoft.com/office/drawing/2018/hyperlinkcolor" val="tx"/>
                    </a:ext>
                  </a:extLst>
                </a:hlinkClick>
              </a:rPr>
              <a:t>Studying sociology for the first time</a:t>
            </a:r>
            <a:endParaRPr sz="1000" dirty="0"/>
          </a:p>
        </p:txBody>
      </p:sp>
      <p:sp>
        <p:nvSpPr>
          <p:cNvPr id="60" name="Google Shape;60;p13"/>
          <p:cNvSpPr txBox="1">
            <a:spLocks noGrp="1"/>
          </p:cNvSpPr>
          <p:nvPr>
            <p:ph type="body" idx="2"/>
          </p:nvPr>
        </p:nvSpPr>
        <p:spPr>
          <a:xfrm>
            <a:off x="5632125" y="863550"/>
            <a:ext cx="2609700" cy="35375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GB" b="1" dirty="0"/>
              <a:t>Watching:</a:t>
            </a:r>
            <a:endParaRPr b="1" dirty="0"/>
          </a:p>
          <a:p>
            <a:pPr marL="0" lvl="0" indent="0" algn="l" rtl="0">
              <a:spcBef>
                <a:spcPts val="1200"/>
              </a:spcBef>
              <a:spcAft>
                <a:spcPts val="0"/>
              </a:spcAft>
              <a:buNone/>
            </a:pPr>
            <a:r>
              <a:rPr lang="en-GB" u="sng" dirty="0">
                <a:solidFill>
                  <a:schemeClr val="hlink"/>
                </a:solidFill>
                <a:hlinkClick r:id="rId17"/>
              </a:rPr>
              <a:t>American Son</a:t>
            </a:r>
            <a:endParaRPr dirty="0"/>
          </a:p>
          <a:p>
            <a:pPr marL="0" lvl="0" indent="0" algn="l" rtl="0">
              <a:spcBef>
                <a:spcPts val="1200"/>
              </a:spcBef>
              <a:spcAft>
                <a:spcPts val="0"/>
              </a:spcAft>
              <a:buNone/>
            </a:pPr>
            <a:r>
              <a:rPr lang="en-GB" u="sng" dirty="0">
                <a:solidFill>
                  <a:schemeClr val="hlink"/>
                </a:solidFill>
                <a:hlinkClick r:id="rId18"/>
              </a:rPr>
              <a:t>Crime Files</a:t>
            </a:r>
            <a:endParaRPr dirty="0"/>
          </a:p>
          <a:p>
            <a:pPr marL="0" lvl="0" indent="0" algn="l" rtl="0">
              <a:spcBef>
                <a:spcPts val="1200"/>
              </a:spcBef>
              <a:spcAft>
                <a:spcPts val="0"/>
              </a:spcAft>
              <a:buNone/>
            </a:pPr>
            <a:r>
              <a:rPr lang="en-GB" u="sng" dirty="0">
                <a:solidFill>
                  <a:schemeClr val="hlink"/>
                </a:solidFill>
                <a:hlinkClick r:id="rId19"/>
              </a:rPr>
              <a:t>Stacey Dooley Costa del Narcos</a:t>
            </a:r>
            <a:endParaRPr dirty="0"/>
          </a:p>
          <a:p>
            <a:pPr marL="0" lvl="0" indent="0" algn="l" rtl="0">
              <a:spcBef>
                <a:spcPts val="1200"/>
              </a:spcBef>
              <a:spcAft>
                <a:spcPts val="0"/>
              </a:spcAft>
              <a:buNone/>
            </a:pPr>
            <a:r>
              <a:rPr lang="en-GB" u="sng" dirty="0">
                <a:solidFill>
                  <a:schemeClr val="hlink"/>
                </a:solidFill>
                <a:hlinkClick r:id="rId20"/>
              </a:rPr>
              <a:t>Being Black and British</a:t>
            </a:r>
            <a:endParaRPr dirty="0"/>
          </a:p>
          <a:p>
            <a:pPr marL="0" lvl="0" indent="0" algn="l" rtl="0">
              <a:spcBef>
                <a:spcPts val="1200"/>
              </a:spcBef>
              <a:spcAft>
                <a:spcPts val="0"/>
              </a:spcAft>
              <a:buNone/>
            </a:pPr>
            <a:r>
              <a:rPr lang="en-GB" u="sng" dirty="0">
                <a:solidFill>
                  <a:schemeClr val="hlink"/>
                </a:solidFill>
                <a:hlinkClick r:id="rId21"/>
              </a:rPr>
              <a:t>Is </a:t>
            </a:r>
            <a:r>
              <a:rPr lang="en-GB" u="sng" dirty="0" err="1">
                <a:solidFill>
                  <a:schemeClr val="hlink"/>
                </a:solidFill>
                <a:hlinkClick r:id="rId21"/>
              </a:rPr>
              <a:t>uni</a:t>
            </a:r>
            <a:r>
              <a:rPr lang="en-GB" u="sng" dirty="0">
                <a:solidFill>
                  <a:schemeClr val="hlink"/>
                </a:solidFill>
                <a:hlinkClick r:id="rId21"/>
              </a:rPr>
              <a:t> racist?</a:t>
            </a:r>
            <a:endParaRPr dirty="0"/>
          </a:p>
          <a:p>
            <a:pPr marL="0" lvl="0" indent="0" algn="l" rtl="0">
              <a:spcBef>
                <a:spcPts val="1200"/>
              </a:spcBef>
              <a:spcAft>
                <a:spcPts val="0"/>
              </a:spcAft>
              <a:buNone/>
            </a:pPr>
            <a:r>
              <a:rPr lang="en-GB" u="sng" dirty="0">
                <a:solidFill>
                  <a:schemeClr val="hlink"/>
                </a:solidFill>
                <a:hlinkClick r:id="rId22"/>
              </a:rPr>
              <a:t>21 Up a study of growing up </a:t>
            </a:r>
            <a:endParaRPr dirty="0"/>
          </a:p>
          <a:p>
            <a:pPr marL="0" lvl="0" indent="0" algn="l" rtl="0">
              <a:spcBef>
                <a:spcPts val="1200"/>
              </a:spcBef>
              <a:spcAft>
                <a:spcPts val="0"/>
              </a:spcAft>
              <a:buNone/>
            </a:pPr>
            <a:r>
              <a:rPr lang="en-GB" u="sng" dirty="0">
                <a:solidFill>
                  <a:schemeClr val="hlink"/>
                </a:solidFill>
                <a:hlinkClick r:id="rId23"/>
              </a:rPr>
              <a:t>The wisdom of sociology</a:t>
            </a:r>
            <a:endParaRPr dirty="0"/>
          </a:p>
          <a:p>
            <a:pPr marL="0" lvl="0" indent="0" algn="l" rtl="0">
              <a:spcBef>
                <a:spcPts val="1200"/>
              </a:spcBef>
              <a:spcAft>
                <a:spcPts val="1200"/>
              </a:spcAft>
              <a:buNone/>
            </a:pPr>
            <a:endParaRPr dirty="0"/>
          </a:p>
        </p:txBody>
      </p:sp>
      <p:sp>
        <p:nvSpPr>
          <p:cNvPr id="61" name="Google Shape;61;p13"/>
          <p:cNvSpPr txBox="1"/>
          <p:nvPr/>
        </p:nvSpPr>
        <p:spPr>
          <a:xfrm>
            <a:off x="1027925" y="4458950"/>
            <a:ext cx="4277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t>Purchase your textbook and ensure your device is sixth form ready.</a:t>
            </a:r>
            <a:endParaRPr sz="1000"/>
          </a:p>
          <a:p>
            <a:pPr marL="0" lvl="0" indent="0" algn="l" rtl="0">
              <a:spcBef>
                <a:spcPts val="0"/>
              </a:spcBef>
              <a:spcAft>
                <a:spcPts val="0"/>
              </a:spcAft>
              <a:buNone/>
            </a:pPr>
            <a:r>
              <a:rPr lang="en-GB" sz="1000"/>
              <a:t>It is also useful to obtain some flashcards, coloured paper and a whiteboard pen. </a:t>
            </a:r>
            <a:endParaRPr sz="1000"/>
          </a:p>
        </p:txBody>
      </p:sp>
      <p:pic>
        <p:nvPicPr>
          <p:cNvPr id="63" name="Google Shape;63;p13"/>
          <p:cNvPicPr preferRelativeResize="0"/>
          <p:nvPr/>
        </p:nvPicPr>
        <p:blipFill>
          <a:blip r:embed="rId24">
            <a:alphaModFix/>
          </a:blip>
          <a:stretch>
            <a:fillRect/>
          </a:stretch>
        </p:blipFill>
        <p:spPr>
          <a:xfrm>
            <a:off x="1850250" y="649550"/>
            <a:ext cx="794150" cy="794150"/>
          </a:xfrm>
          <a:prstGeom prst="rect">
            <a:avLst/>
          </a:prstGeom>
          <a:noFill/>
          <a:ln>
            <a:noFill/>
          </a:ln>
        </p:spPr>
      </p:pic>
      <p:pic>
        <p:nvPicPr>
          <p:cNvPr id="64" name="Google Shape;64;p13"/>
          <p:cNvPicPr preferRelativeResize="0"/>
          <p:nvPr/>
        </p:nvPicPr>
        <p:blipFill>
          <a:blip r:embed="rId25">
            <a:alphaModFix/>
          </a:blip>
          <a:stretch>
            <a:fillRect/>
          </a:stretch>
        </p:blipFill>
        <p:spPr>
          <a:xfrm>
            <a:off x="7329642" y="3966409"/>
            <a:ext cx="1185675" cy="434641"/>
          </a:xfrm>
          <a:prstGeom prst="rect">
            <a:avLst/>
          </a:prstGeom>
          <a:noFill/>
          <a:ln>
            <a:noFill/>
          </a:ln>
        </p:spPr>
      </p:pic>
      <p:sp>
        <p:nvSpPr>
          <p:cNvPr id="13" name="TextBox 12">
            <a:extLst>
              <a:ext uri="{FF2B5EF4-FFF2-40B4-BE49-F238E27FC236}">
                <a16:creationId xmlns:a16="http://schemas.microsoft.com/office/drawing/2014/main" id="{9CB9A89B-2458-4E26-B175-E05DF080A701}"/>
              </a:ext>
            </a:extLst>
          </p:cNvPr>
          <p:cNvSpPr txBox="1"/>
          <p:nvPr/>
        </p:nvSpPr>
        <p:spPr>
          <a:xfrm>
            <a:off x="2852229" y="3409328"/>
            <a:ext cx="2347472" cy="830997"/>
          </a:xfrm>
          <a:prstGeom prst="rect">
            <a:avLst/>
          </a:prstGeom>
          <a:noFill/>
        </p:spPr>
        <p:txBody>
          <a:bodyPr wrap="square">
            <a:spAutoFit/>
          </a:bodyPr>
          <a:lstStyle/>
          <a:p>
            <a:r>
              <a:rPr lang="en-GB" sz="1200" dirty="0">
                <a:hlinkClick r:id="rId26"/>
              </a:rPr>
              <a:t>The relationship between Capitalism and the Patriarchy (STUDENT TAKEOVER) (youtube.com)</a:t>
            </a:r>
            <a:endParaRPr lang="en-GB" sz="1200" dirty="0"/>
          </a:p>
        </p:txBody>
      </p:sp>
      <p:pic>
        <p:nvPicPr>
          <p:cNvPr id="2050" name="Picture 2" descr="Book page preview 1 of 6. Click to open preview.">
            <a:extLst>
              <a:ext uri="{FF2B5EF4-FFF2-40B4-BE49-F238E27FC236}">
                <a16:creationId xmlns:a16="http://schemas.microsoft.com/office/drawing/2014/main" id="{8E203A41-A066-4F23-941D-528B50CB384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3702" y="4175479"/>
            <a:ext cx="637098" cy="8309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
            <a:ext cx="6858000" cy="1754326"/>
          </a:xfrm>
          <a:prstGeom prst="rect">
            <a:avLst/>
          </a:prstGeom>
        </p:spPr>
        <p:txBody>
          <a:bodyPr wrap="square">
            <a:spAutoFit/>
          </a:bodyPr>
          <a:lstStyle/>
          <a:p>
            <a:pPr algn="ctr"/>
            <a:r>
              <a:rPr lang="en-GB" sz="5400" u="sng" dirty="0">
                <a:ln>
                  <a:solidFill>
                    <a:sysClr val="windowText" lastClr="000000"/>
                  </a:solidFill>
                </a:ln>
                <a:solidFill>
                  <a:srgbClr val="FFC000"/>
                </a:solidFill>
              </a:rPr>
              <a:t>20 Marker </a:t>
            </a:r>
            <a:r>
              <a:rPr lang="en-GB" sz="5400" dirty="0">
                <a:ln>
                  <a:solidFill>
                    <a:sysClr val="windowText" lastClr="000000"/>
                  </a:solidFill>
                </a:ln>
                <a:solidFill>
                  <a:srgbClr val="FFC000"/>
                </a:solidFill>
              </a:rPr>
              <a:t>– 25 minutes</a:t>
            </a:r>
            <a:endParaRPr lang="en-GB" sz="5400" dirty="0">
              <a:solidFill>
                <a:srgbClr val="FFC000"/>
              </a:solidFill>
            </a:endParaRPr>
          </a:p>
        </p:txBody>
      </p:sp>
      <p:graphicFrame>
        <p:nvGraphicFramePr>
          <p:cNvPr id="3" name="Table 2"/>
          <p:cNvGraphicFramePr>
            <a:graphicFrameLocks noGrp="1"/>
          </p:cNvGraphicFramePr>
          <p:nvPr/>
        </p:nvGraphicFramePr>
        <p:xfrm>
          <a:off x="1709682" y="951571"/>
          <a:ext cx="2160240" cy="1339645"/>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tblGrid>
              <a:tr h="434340">
                <a:tc>
                  <a:txBody>
                    <a:bodyPr/>
                    <a:lstStyle/>
                    <a:p>
                      <a:pPr marL="0" algn="ctr" defTabSz="914400" rtl="0" eaLnBrk="1" latinLnBrk="0" hangingPunct="1"/>
                      <a:r>
                        <a:rPr lang="en-GB" sz="1200" b="1" kern="1200" dirty="0">
                          <a:solidFill>
                            <a:schemeClr val="tx1"/>
                          </a:solidFill>
                          <a:latin typeface="+mn-lt"/>
                          <a:ea typeface="+mn-ea"/>
                          <a:cs typeface="+mn-cs"/>
                        </a:rPr>
                        <a:t>AO1: 12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n-GB" sz="1200" b="1" kern="1200" dirty="0">
                          <a:solidFill>
                            <a:schemeClr val="tx1"/>
                          </a:solidFill>
                          <a:latin typeface="+mn-lt"/>
                          <a:ea typeface="+mn-ea"/>
                          <a:cs typeface="+mn-cs"/>
                        </a:rPr>
                        <a:t>AO2: 8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17220">
                <a:tc>
                  <a:txBody>
                    <a:bodyPr/>
                    <a:lstStyle/>
                    <a:p>
                      <a:pPr marL="0" algn="ctr" defTabSz="914400" rtl="0" eaLnBrk="1" latinLnBrk="0" hangingPunct="1"/>
                      <a:r>
                        <a:rPr lang="en-GB" sz="1200" b="0" kern="1200" dirty="0">
                          <a:solidFill>
                            <a:schemeClr val="tx1"/>
                          </a:solidFill>
                          <a:latin typeface="+mn-lt"/>
                          <a:ea typeface="+mn-ea"/>
                          <a:cs typeface="+mn-cs"/>
                        </a:rPr>
                        <a:t>Knowledge &amp; Understanding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marL="0" algn="ctr" defTabSz="914400" rtl="0" eaLnBrk="1" latinLnBrk="0" hangingPunct="1"/>
                      <a:r>
                        <a:rPr lang="en-GB" sz="900" b="0" kern="1200" dirty="0">
                          <a:solidFill>
                            <a:schemeClr val="tx1"/>
                          </a:solidFill>
                          <a:latin typeface="+mn-lt"/>
                          <a:ea typeface="+mn-ea"/>
                          <a:cs typeface="+mn-cs"/>
                        </a:rPr>
                        <a:t>What you know and understand about sociology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How you use your knowledge of sociology to answer the question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4788024" y="843558"/>
            <a:ext cx="3024336" cy="540060"/>
          </a:xfrm>
          <a:prstGeom prst="flowChartPunchedTap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a:t>Five paragraphs</a:t>
            </a:r>
          </a:p>
        </p:txBody>
      </p:sp>
      <p:sp>
        <p:nvSpPr>
          <p:cNvPr id="6" name="Rounded Rectangular Callout 5"/>
          <p:cNvSpPr/>
          <p:nvPr/>
        </p:nvSpPr>
        <p:spPr>
          <a:xfrm>
            <a:off x="1277634" y="2517744"/>
            <a:ext cx="3024336" cy="918102"/>
          </a:xfrm>
          <a:prstGeom prst="wedgeRoundRectCallout">
            <a:avLst>
              <a:gd name="adj1" fmla="val -38276"/>
              <a:gd name="adj2" fmla="val 73992"/>
              <a:gd name="adj3" fmla="val 16667"/>
            </a:avLst>
          </a:prstGeom>
          <a:ln>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800" b="1" u="sng" dirty="0"/>
              <a:t>Example Question</a:t>
            </a:r>
          </a:p>
          <a:p>
            <a:pPr algn="ctr"/>
            <a:r>
              <a:rPr lang="en-GB" sz="1050" i="1" dirty="0"/>
              <a:t>Outline ways that social class may impact on a person’s life chances. (20)</a:t>
            </a:r>
          </a:p>
        </p:txBody>
      </p:sp>
      <p:graphicFrame>
        <p:nvGraphicFramePr>
          <p:cNvPr id="7" name="Table 6"/>
          <p:cNvGraphicFramePr>
            <a:graphicFrameLocks noGrp="1"/>
          </p:cNvGraphicFramePr>
          <p:nvPr/>
        </p:nvGraphicFramePr>
        <p:xfrm>
          <a:off x="4788024" y="1545636"/>
          <a:ext cx="2970330" cy="3456443"/>
        </p:xfrm>
        <a:graphic>
          <a:graphicData uri="http://schemas.openxmlformats.org/drawingml/2006/table">
            <a:tbl>
              <a:tblPr firstRow="1" bandRow="1">
                <a:tableStyleId>{00A15C55-8517-42AA-B614-E9B94910E393}</a:tableStyleId>
              </a:tblPr>
              <a:tblGrid>
                <a:gridCol w="1056116">
                  <a:extLst>
                    <a:ext uri="{9D8B030D-6E8A-4147-A177-3AD203B41FA5}">
                      <a16:colId xmlns:a16="http://schemas.microsoft.com/office/drawing/2014/main" val="20000"/>
                    </a:ext>
                  </a:extLst>
                </a:gridCol>
                <a:gridCol w="1914214">
                  <a:extLst>
                    <a:ext uri="{9D8B030D-6E8A-4147-A177-3AD203B41FA5}">
                      <a16:colId xmlns:a16="http://schemas.microsoft.com/office/drawing/2014/main" val="20001"/>
                    </a:ext>
                  </a:extLst>
                </a:gridCol>
              </a:tblGrid>
              <a:tr h="691289">
                <a:tc>
                  <a:txBody>
                    <a:bodyPr/>
                    <a:lstStyle/>
                    <a:p>
                      <a:pPr algn="ctr"/>
                      <a:r>
                        <a:rPr lang="en-GB" sz="1100" b="1" dirty="0">
                          <a:solidFill>
                            <a:schemeClr val="tx1"/>
                          </a:solidFill>
                        </a:rPr>
                        <a:t>Introduction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buFont typeface="Arial" pitchFamily="34" charset="0"/>
                        <a:buNone/>
                      </a:pPr>
                      <a:r>
                        <a:rPr lang="en-GB" sz="1200" b="0" baseline="0" dirty="0">
                          <a:solidFill>
                            <a:sysClr val="windowText" lastClr="000000"/>
                          </a:solidFill>
                        </a:rPr>
                        <a:t>Outline and explain the concepts in the question.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91289">
                <a:tc>
                  <a:txBody>
                    <a:bodyPr/>
                    <a:lstStyle/>
                    <a:p>
                      <a:pPr algn="ctr"/>
                      <a:r>
                        <a:rPr lang="en-GB" sz="1100" b="1" dirty="0">
                          <a:solidFill>
                            <a:schemeClr val="tx1"/>
                          </a:solidFill>
                        </a:rPr>
                        <a:t>Paragraph</a:t>
                      </a:r>
                      <a:r>
                        <a:rPr lang="en-GB" sz="1100" b="1" baseline="0" dirty="0">
                          <a:solidFill>
                            <a:schemeClr val="tx1"/>
                          </a:solidFill>
                        </a:rPr>
                        <a:t> 1</a:t>
                      </a:r>
                    </a:p>
                    <a:p>
                      <a:pPr algn="ctr"/>
                      <a:r>
                        <a:rPr lang="en-GB" sz="1100" b="1" baseline="0" dirty="0">
                          <a:solidFill>
                            <a:schemeClr val="tx1"/>
                          </a:solidFill>
                        </a:rPr>
                        <a:t>PEEE</a:t>
                      </a:r>
                      <a:endParaRPr lang="en-GB" sz="11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Provide one way...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91289">
                <a:tc>
                  <a:txBody>
                    <a:bodyPr/>
                    <a:lstStyle/>
                    <a:p>
                      <a:pPr marL="0" algn="ctr" defTabSz="914400" rtl="0" eaLnBrk="1" latinLnBrk="0" hangingPunct="1"/>
                      <a:r>
                        <a:rPr lang="en-GB" sz="1100" b="1" kern="1200" dirty="0">
                          <a:solidFill>
                            <a:schemeClr val="tx1"/>
                          </a:solidFill>
                          <a:latin typeface="+mn-lt"/>
                          <a:ea typeface="+mn-ea"/>
                          <a:cs typeface="+mn-cs"/>
                        </a:rPr>
                        <a:t>Paragraph 2</a:t>
                      </a:r>
                    </a:p>
                    <a:p>
                      <a:pPr marL="0" algn="ctr" defTabSz="914400" rtl="0" eaLnBrk="1" latinLnBrk="0" hangingPunct="1"/>
                      <a:r>
                        <a:rPr lang="en-GB" sz="1100" b="1" kern="1200" dirty="0">
                          <a:solidFill>
                            <a:schemeClr val="tx1"/>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baseline="0" dirty="0">
                          <a:solidFill>
                            <a:sysClr val="windowText" lastClr="000000"/>
                          </a:solidFill>
                        </a:rPr>
                        <a:t>Provide a second way...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91289">
                <a:tc>
                  <a:txBody>
                    <a:bodyPr/>
                    <a:lstStyle/>
                    <a:p>
                      <a:pPr algn="ctr"/>
                      <a:r>
                        <a:rPr lang="en-GB" sz="1100" b="1" dirty="0">
                          <a:solidFill>
                            <a:schemeClr val="tx1"/>
                          </a:solidFill>
                        </a:rPr>
                        <a:t>Paragraph</a:t>
                      </a:r>
                      <a:r>
                        <a:rPr lang="en-GB" sz="1100" b="1" baseline="0" dirty="0">
                          <a:solidFill>
                            <a:schemeClr val="tx1"/>
                          </a:solidFill>
                        </a:rPr>
                        <a:t> 3</a:t>
                      </a:r>
                    </a:p>
                    <a:p>
                      <a:pPr algn="ctr"/>
                      <a:r>
                        <a:rPr lang="en-GB" sz="1100" b="1" baseline="0" dirty="0">
                          <a:solidFill>
                            <a:schemeClr val="tx1"/>
                          </a:solidFill>
                        </a:rPr>
                        <a:t>PEEE</a:t>
                      </a:r>
                      <a:endParaRPr lang="en-GB" sz="1100" b="1"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Provide a third</a:t>
                      </a:r>
                      <a:r>
                        <a:rPr lang="en-GB" sz="1200" b="0" kern="1200" baseline="0" dirty="0">
                          <a:solidFill>
                            <a:sysClr val="windowText" lastClr="000000"/>
                          </a:solidFill>
                          <a:latin typeface="+mn-lt"/>
                          <a:ea typeface="+mn-ea"/>
                          <a:cs typeface="+mn-cs"/>
                        </a:rPr>
                        <a:t> way...</a:t>
                      </a:r>
                      <a:endParaRPr lang="en-GB" sz="1200" b="0"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91289">
                <a:tc>
                  <a:txBody>
                    <a:bodyPr/>
                    <a:lstStyle/>
                    <a:p>
                      <a:pPr marL="0" algn="ctr" defTabSz="914400" rtl="0" eaLnBrk="1" latinLnBrk="0" hangingPunct="1"/>
                      <a:r>
                        <a:rPr lang="en-GB" sz="1100" b="1" kern="1200" dirty="0">
                          <a:solidFill>
                            <a:schemeClr val="tx1"/>
                          </a:solidFill>
                          <a:latin typeface="+mn-lt"/>
                          <a:ea typeface="+mn-ea"/>
                          <a:cs typeface="+mn-cs"/>
                        </a:rPr>
                        <a:t>Paragraph 4</a:t>
                      </a:r>
                    </a:p>
                    <a:p>
                      <a:pPr marL="0" algn="ctr" defTabSz="914400" rtl="0" eaLnBrk="1" latinLnBrk="0" hangingPunct="1"/>
                      <a:r>
                        <a:rPr lang="en-GB" sz="1100" b="1" kern="1200" dirty="0">
                          <a:solidFill>
                            <a:schemeClr val="tx1"/>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en-GB" sz="1200" b="0" kern="1200" dirty="0">
                          <a:solidFill>
                            <a:sysClr val="windowText" lastClr="000000"/>
                          </a:solidFill>
                          <a:latin typeface="+mn-lt"/>
                          <a:ea typeface="+mn-ea"/>
                          <a:cs typeface="+mn-cs"/>
                        </a:rPr>
                        <a:t>Provide</a:t>
                      </a:r>
                      <a:r>
                        <a:rPr lang="en-GB" sz="1200" b="0" kern="1200" baseline="0" dirty="0">
                          <a:solidFill>
                            <a:sysClr val="windowText" lastClr="000000"/>
                          </a:solidFill>
                          <a:latin typeface="+mn-lt"/>
                          <a:ea typeface="+mn-ea"/>
                          <a:cs typeface="+mn-cs"/>
                        </a:rPr>
                        <a:t> a fourth way...</a:t>
                      </a:r>
                      <a:endParaRPr lang="en-GB" sz="1200" b="0"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9" name="TextBox 8"/>
          <p:cNvSpPr txBox="1"/>
          <p:nvPr/>
        </p:nvSpPr>
        <p:spPr>
          <a:xfrm>
            <a:off x="1277634" y="3759882"/>
            <a:ext cx="3329037"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200" dirty="0"/>
              <a:t>Each </a:t>
            </a:r>
            <a:r>
              <a:rPr lang="en-GB" sz="1200" b="1" dirty="0"/>
              <a:t>PEEE</a:t>
            </a:r>
            <a:r>
              <a:rPr lang="en-GB" sz="1200" dirty="0"/>
              <a:t> paragraph should contain:</a:t>
            </a:r>
          </a:p>
          <a:p>
            <a:pPr>
              <a:buFont typeface="Arial" pitchFamily="34" charset="0"/>
              <a:buChar char="•"/>
            </a:pPr>
            <a:r>
              <a:rPr lang="en-GB" sz="1200" dirty="0"/>
              <a:t> A clear </a:t>
            </a:r>
            <a:r>
              <a:rPr lang="en-GB" sz="1200" b="1" dirty="0"/>
              <a:t>point</a:t>
            </a:r>
            <a:r>
              <a:rPr lang="en-GB" sz="1200" dirty="0"/>
              <a:t> that is related to the question and completely separate to the previous point</a:t>
            </a:r>
          </a:p>
          <a:p>
            <a:pPr>
              <a:buFont typeface="Arial" pitchFamily="34" charset="0"/>
              <a:buChar char="•"/>
            </a:pPr>
            <a:r>
              <a:rPr lang="en-GB" sz="1200" dirty="0"/>
              <a:t> Supporting </a:t>
            </a:r>
            <a:r>
              <a:rPr lang="en-GB" sz="1200" b="1" dirty="0"/>
              <a:t>evidence</a:t>
            </a:r>
            <a:r>
              <a:rPr lang="en-GB" sz="1200" dirty="0"/>
              <a:t> (theory/study)</a:t>
            </a:r>
          </a:p>
          <a:p>
            <a:pPr>
              <a:buFont typeface="Arial" pitchFamily="34" charset="0"/>
              <a:buChar char="•"/>
            </a:pPr>
            <a:r>
              <a:rPr lang="en-GB" sz="1200" dirty="0"/>
              <a:t> Detailed </a:t>
            </a:r>
            <a:r>
              <a:rPr lang="en-GB" sz="1200" b="1" dirty="0"/>
              <a:t>explanation </a:t>
            </a:r>
            <a:r>
              <a:rPr lang="en-GB" sz="1200" dirty="0"/>
              <a:t>using key concepts</a:t>
            </a:r>
          </a:p>
          <a:p>
            <a:pPr>
              <a:buFont typeface="Arial" pitchFamily="34" charset="0"/>
              <a:buChar char="•"/>
            </a:pPr>
            <a:r>
              <a:rPr lang="en-GB" sz="1200" dirty="0"/>
              <a:t> An illustrative </a:t>
            </a:r>
            <a:r>
              <a:rPr lang="en-GB" sz="1200" b="1" dirty="0"/>
              <a:t>example</a:t>
            </a:r>
            <a:r>
              <a:rPr lang="en-GB" sz="1200" dirty="0"/>
              <a:t> (contemporary evidence)</a:t>
            </a:r>
            <a:endParaRPr lang="en-GB" sz="1275" dirty="0"/>
          </a:p>
        </p:txBody>
      </p:sp>
    </p:spTree>
    <p:extLst>
      <p:ext uri="{BB962C8B-B14F-4D97-AF65-F5344CB8AC3E}">
        <p14:creationId xmlns:p14="http://schemas.microsoft.com/office/powerpoint/2010/main" val="4072777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16061"/>
            <a:ext cx="3429000" cy="1200329"/>
          </a:xfrm>
          <a:prstGeom prst="rect">
            <a:avLst/>
          </a:prstGeom>
        </p:spPr>
        <p:txBody>
          <a:bodyPr wrap="square">
            <a:spAutoFit/>
          </a:bodyPr>
          <a:lstStyle/>
          <a:p>
            <a:pPr algn="ctr"/>
            <a:r>
              <a:rPr lang="en-GB" sz="3600" u="sng" dirty="0">
                <a:ln>
                  <a:solidFill>
                    <a:sysClr val="windowText" lastClr="000000"/>
                  </a:solidFill>
                </a:ln>
                <a:solidFill>
                  <a:srgbClr val="FFFF00"/>
                </a:solidFill>
              </a:rPr>
              <a:t>40 Marker </a:t>
            </a:r>
          </a:p>
          <a:p>
            <a:pPr algn="ctr"/>
            <a:r>
              <a:rPr lang="en-GB" sz="3600" dirty="0">
                <a:ln>
                  <a:solidFill>
                    <a:sysClr val="windowText" lastClr="000000"/>
                  </a:solidFill>
                </a:ln>
                <a:solidFill>
                  <a:srgbClr val="FFFF00"/>
                </a:solidFill>
              </a:rPr>
              <a:t>50 Minutes</a:t>
            </a:r>
            <a:endParaRPr lang="en-GB" sz="3600" dirty="0">
              <a:solidFill>
                <a:srgbClr val="FFFF00"/>
              </a:solidFill>
            </a:endParaRPr>
          </a:p>
        </p:txBody>
      </p:sp>
      <p:graphicFrame>
        <p:nvGraphicFramePr>
          <p:cNvPr id="4" name="Table 3"/>
          <p:cNvGraphicFramePr>
            <a:graphicFrameLocks noGrp="1"/>
          </p:cNvGraphicFramePr>
          <p:nvPr/>
        </p:nvGraphicFramePr>
        <p:xfrm>
          <a:off x="1277634" y="951571"/>
          <a:ext cx="3240360" cy="153162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434340">
                <a:tc>
                  <a:txBody>
                    <a:bodyPr/>
                    <a:lstStyle/>
                    <a:p>
                      <a:pPr marL="0" algn="ctr" defTabSz="914400" rtl="0" eaLnBrk="1" latinLnBrk="0" hangingPunct="1"/>
                      <a:r>
                        <a:rPr lang="en-GB" sz="1200" b="1" kern="1200" dirty="0">
                          <a:solidFill>
                            <a:schemeClr val="tx1"/>
                          </a:solidFill>
                          <a:latin typeface="+mn-lt"/>
                          <a:ea typeface="+mn-ea"/>
                          <a:cs typeface="+mn-cs"/>
                        </a:rPr>
                        <a:t>AO1: 16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GB" sz="1200" b="1" kern="1200" dirty="0">
                          <a:solidFill>
                            <a:schemeClr val="tx1"/>
                          </a:solidFill>
                          <a:latin typeface="+mn-lt"/>
                          <a:ea typeface="+mn-ea"/>
                          <a:cs typeface="+mn-cs"/>
                        </a:rPr>
                        <a:t>AO2: 8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en-GB" sz="1200" b="1" kern="1200" dirty="0">
                          <a:solidFill>
                            <a:schemeClr val="tx1"/>
                          </a:solidFill>
                          <a:latin typeface="+mn-lt"/>
                          <a:ea typeface="+mn-ea"/>
                          <a:cs typeface="+mn-cs"/>
                        </a:rPr>
                        <a:t>AO3: 16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617220">
                <a:tc>
                  <a:txBody>
                    <a:bodyPr/>
                    <a:lstStyle/>
                    <a:p>
                      <a:pPr marL="0" algn="ctr" defTabSz="914400" rtl="0" eaLnBrk="1" latinLnBrk="0" hangingPunct="1"/>
                      <a:r>
                        <a:rPr lang="en-GB" sz="1200" b="0" kern="1200" dirty="0">
                          <a:solidFill>
                            <a:schemeClr val="tx1"/>
                          </a:solidFill>
                          <a:latin typeface="+mn-lt"/>
                          <a:ea typeface="+mn-ea"/>
                          <a:cs typeface="+mn-cs"/>
                        </a:rPr>
                        <a:t>Knowledge &amp; Understanding</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200" b="0" kern="1200" dirty="0">
                          <a:solidFill>
                            <a:schemeClr val="tx1"/>
                          </a:solidFill>
                          <a:latin typeface="+mn-lt"/>
                          <a:ea typeface="+mn-ea"/>
                          <a:cs typeface="+mn-cs"/>
                        </a:rPr>
                        <a:t>Analysis &amp; Evaluation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0060">
                <a:tc>
                  <a:txBody>
                    <a:bodyPr/>
                    <a:lstStyle/>
                    <a:p>
                      <a:pPr marL="0" algn="ctr" defTabSz="914400" rtl="0" eaLnBrk="1" latinLnBrk="0" hangingPunct="1"/>
                      <a:r>
                        <a:rPr lang="en-GB" sz="900" b="0" kern="1200" dirty="0">
                          <a:solidFill>
                            <a:schemeClr val="tx1"/>
                          </a:solidFill>
                          <a:latin typeface="+mn-lt"/>
                          <a:ea typeface="+mn-ea"/>
                          <a:cs typeface="+mn-cs"/>
                        </a:rPr>
                        <a:t>Argue for, theories</a:t>
                      </a:r>
                      <a:r>
                        <a:rPr lang="en-GB" sz="900" b="0" kern="1200" baseline="0" dirty="0">
                          <a:solidFill>
                            <a:schemeClr val="tx1"/>
                          </a:solidFill>
                          <a:latin typeface="+mn-lt"/>
                          <a:ea typeface="+mn-ea"/>
                          <a:cs typeface="+mn-cs"/>
                        </a:rPr>
                        <a:t> and studies</a:t>
                      </a:r>
                      <a:endParaRPr lang="en-GB" sz="900" b="0" kern="1200" dirty="0">
                        <a:solidFill>
                          <a:schemeClr val="tx1"/>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Link to question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900" b="0" kern="1200" dirty="0">
                          <a:solidFill>
                            <a:schemeClr val="tx1"/>
                          </a:solidFill>
                          <a:latin typeface="+mn-lt"/>
                          <a:ea typeface="+mn-ea"/>
                          <a:cs typeface="+mn-cs"/>
                        </a:rPr>
                        <a:t>Argue against, theory and studies, conclude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Flowchart: Punched Tape 5"/>
          <p:cNvSpPr/>
          <p:nvPr/>
        </p:nvSpPr>
        <p:spPr>
          <a:xfrm>
            <a:off x="3329862" y="2733768"/>
            <a:ext cx="1188132" cy="756084"/>
          </a:xfrm>
          <a:prstGeom prst="flowChartPunchedTape">
            <a:avLst/>
          </a:prstGeom>
          <a:solidFill>
            <a:srgbClr val="FFFF00">
              <a:alpha val="44000"/>
            </a:srgb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500" b="1" dirty="0"/>
              <a:t>Eight paragraphs</a:t>
            </a:r>
          </a:p>
        </p:txBody>
      </p:sp>
      <p:sp>
        <p:nvSpPr>
          <p:cNvPr id="7" name="Rounded Rectangular Callout 6"/>
          <p:cNvSpPr/>
          <p:nvPr/>
        </p:nvSpPr>
        <p:spPr>
          <a:xfrm>
            <a:off x="1277634" y="2409732"/>
            <a:ext cx="1890210" cy="1296144"/>
          </a:xfrm>
          <a:prstGeom prst="wedgeRoundRectCallout">
            <a:avLst>
              <a:gd name="adj1" fmla="val -41732"/>
              <a:gd name="adj2" fmla="val 63528"/>
              <a:gd name="adj3" fmla="val 16667"/>
            </a:avLst>
          </a:prstGeom>
          <a:ln>
            <a:solidFill>
              <a:srgbClr val="FFFF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500" b="1" u="sng" dirty="0"/>
              <a:t>Example Question</a:t>
            </a:r>
          </a:p>
          <a:p>
            <a:pPr algn="ctr"/>
            <a:r>
              <a:rPr lang="en-GB" sz="1050" dirty="0"/>
              <a:t>Assess the view that class inequality can be a positive thing for society. (40 marks)</a:t>
            </a:r>
          </a:p>
        </p:txBody>
      </p:sp>
      <p:graphicFrame>
        <p:nvGraphicFramePr>
          <p:cNvPr id="8" name="Table 7"/>
          <p:cNvGraphicFramePr>
            <a:graphicFrameLocks noGrp="1"/>
          </p:cNvGraphicFramePr>
          <p:nvPr/>
        </p:nvGraphicFramePr>
        <p:xfrm>
          <a:off x="4680012" y="141480"/>
          <a:ext cx="3186354" cy="4870196"/>
        </p:xfrm>
        <a:graphic>
          <a:graphicData uri="http://schemas.openxmlformats.org/drawingml/2006/table">
            <a:tbl>
              <a:tblPr firstRow="1" bandRow="1">
                <a:tableStyleId>{00A15C55-8517-42AA-B614-E9B94910E393}</a:tableStyleId>
              </a:tblPr>
              <a:tblGrid>
                <a:gridCol w="877402">
                  <a:extLst>
                    <a:ext uri="{9D8B030D-6E8A-4147-A177-3AD203B41FA5}">
                      <a16:colId xmlns:a16="http://schemas.microsoft.com/office/drawing/2014/main" val="20000"/>
                    </a:ext>
                  </a:extLst>
                </a:gridCol>
                <a:gridCol w="2308952">
                  <a:extLst>
                    <a:ext uri="{9D8B030D-6E8A-4147-A177-3AD203B41FA5}">
                      <a16:colId xmlns:a16="http://schemas.microsoft.com/office/drawing/2014/main" val="20001"/>
                    </a:ext>
                  </a:extLst>
                </a:gridCol>
              </a:tblGrid>
              <a:tr h="617220">
                <a:tc>
                  <a:txBody>
                    <a:bodyPr/>
                    <a:lstStyle/>
                    <a:p>
                      <a:pPr algn="ctr"/>
                      <a:r>
                        <a:rPr lang="en-GB" sz="1100" dirty="0">
                          <a:solidFill>
                            <a:sysClr val="windowText" lastClr="000000"/>
                          </a:solidFill>
                        </a:rPr>
                        <a:t>Introduction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Outline why this issue is important to sociologists, define terms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07568">
                <a:tc>
                  <a:txBody>
                    <a:bodyPr/>
                    <a:lstStyle/>
                    <a:p>
                      <a:pPr algn="ctr"/>
                      <a:r>
                        <a:rPr lang="en-GB" sz="1100" b="1" dirty="0">
                          <a:solidFill>
                            <a:sysClr val="windowText" lastClr="000000"/>
                          </a:solidFill>
                        </a:rPr>
                        <a:t>Paragraph</a:t>
                      </a:r>
                      <a:r>
                        <a:rPr lang="en-GB" sz="1100" b="1" baseline="0" dirty="0">
                          <a:solidFill>
                            <a:sysClr val="windowText" lastClr="000000"/>
                          </a:solidFill>
                        </a:rPr>
                        <a:t> 1</a:t>
                      </a:r>
                    </a:p>
                    <a:p>
                      <a:pPr algn="ctr"/>
                      <a:r>
                        <a:rPr lang="en-GB" sz="1100" b="1" baseline="0" dirty="0">
                          <a:solidFill>
                            <a:sysClr val="windowText" lastClr="000000"/>
                          </a:solidFill>
                        </a:rPr>
                        <a:t>PEEE</a:t>
                      </a:r>
                      <a:endParaRPr lang="en-GB" sz="11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Argument to support the statement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7568">
                <a:tc>
                  <a:txBody>
                    <a:bodyPr/>
                    <a:lstStyle/>
                    <a:p>
                      <a:pPr marL="0" algn="ctr" defTabSz="914400" rtl="0" eaLnBrk="1" latinLnBrk="0" hangingPunct="1"/>
                      <a:r>
                        <a:rPr lang="en-GB" sz="1100" b="1" kern="1200" dirty="0">
                          <a:solidFill>
                            <a:sysClr val="windowText" lastClr="000000"/>
                          </a:solidFill>
                          <a:latin typeface="+mn-lt"/>
                          <a:ea typeface="+mn-ea"/>
                          <a:cs typeface="+mn-cs"/>
                        </a:rPr>
                        <a:t>Paragraph 2</a:t>
                      </a:r>
                    </a:p>
                    <a:p>
                      <a:pPr marL="0" algn="ctr" defTabSz="914400" rtl="0" eaLnBrk="1" latinLnBrk="0" hangingPunct="1"/>
                      <a:r>
                        <a:rPr lang="en-GB" sz="11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Argument against the statement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07568">
                <a:tc>
                  <a:txBody>
                    <a:bodyPr/>
                    <a:lstStyle/>
                    <a:p>
                      <a:pPr algn="ctr"/>
                      <a:r>
                        <a:rPr lang="en-GB" sz="1100" b="1" dirty="0">
                          <a:solidFill>
                            <a:sysClr val="windowText" lastClr="000000"/>
                          </a:solidFill>
                        </a:rPr>
                        <a:t>Paragraph</a:t>
                      </a:r>
                      <a:r>
                        <a:rPr lang="en-GB" sz="1100" b="1" baseline="0" dirty="0">
                          <a:solidFill>
                            <a:sysClr val="windowText" lastClr="000000"/>
                          </a:solidFill>
                        </a:rPr>
                        <a:t> 3</a:t>
                      </a:r>
                    </a:p>
                    <a:p>
                      <a:pPr algn="ctr"/>
                      <a:r>
                        <a:rPr lang="en-GB" sz="1100" b="1" baseline="0" dirty="0">
                          <a:solidFill>
                            <a:sysClr val="windowText" lastClr="000000"/>
                          </a:solidFill>
                        </a:rPr>
                        <a:t>PEEE</a:t>
                      </a:r>
                      <a:endParaRPr lang="en-GB" sz="1100" b="1"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Argument to support the statement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07568">
                <a:tc>
                  <a:txBody>
                    <a:bodyPr/>
                    <a:lstStyle/>
                    <a:p>
                      <a:pPr marL="0" algn="ctr" defTabSz="914400" rtl="0" eaLnBrk="1" latinLnBrk="0" hangingPunct="1"/>
                      <a:r>
                        <a:rPr lang="en-GB" sz="1100" b="1" kern="1200" dirty="0">
                          <a:solidFill>
                            <a:sysClr val="windowText" lastClr="000000"/>
                          </a:solidFill>
                          <a:latin typeface="+mn-lt"/>
                          <a:ea typeface="+mn-ea"/>
                          <a:cs typeface="+mn-cs"/>
                        </a:rPr>
                        <a:t>Paragraph 4</a:t>
                      </a:r>
                    </a:p>
                    <a:p>
                      <a:pPr marL="0" algn="ctr" defTabSz="914400" rtl="0" eaLnBrk="1" latinLnBrk="0" hangingPunct="1"/>
                      <a:r>
                        <a:rPr lang="en-GB" sz="1100" b="1" kern="1200" dirty="0">
                          <a:solidFill>
                            <a:sysClr val="windowText" lastClr="000000"/>
                          </a:solidFill>
                          <a:latin typeface="+mn-lt"/>
                          <a:ea typeface="+mn-ea"/>
                          <a:cs typeface="+mn-cs"/>
                        </a:rPr>
                        <a:t>PEEE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Argument against the statement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07568">
                <a:tc>
                  <a:txBody>
                    <a:bodyPr/>
                    <a:lstStyle/>
                    <a:p>
                      <a:pPr marL="0" algn="ctr" defTabSz="914400" rtl="0" eaLnBrk="1" latinLnBrk="0" hangingPunct="1"/>
                      <a:r>
                        <a:rPr lang="en-GB" sz="1100" b="1" kern="1200" dirty="0">
                          <a:solidFill>
                            <a:sysClr val="windowText" lastClr="000000"/>
                          </a:solidFill>
                          <a:latin typeface="+mn-lt"/>
                          <a:ea typeface="+mn-ea"/>
                          <a:cs typeface="+mn-cs"/>
                        </a:rPr>
                        <a:t>Paragraph</a:t>
                      </a:r>
                      <a:r>
                        <a:rPr lang="en-GB" sz="1100" b="1" kern="1200" baseline="0" dirty="0">
                          <a:solidFill>
                            <a:sysClr val="windowText" lastClr="000000"/>
                          </a:solidFill>
                          <a:latin typeface="+mn-lt"/>
                          <a:ea typeface="+mn-ea"/>
                          <a:cs typeface="+mn-cs"/>
                        </a:rPr>
                        <a:t> 5</a:t>
                      </a:r>
                    </a:p>
                    <a:p>
                      <a:pPr marL="0" algn="ctr" defTabSz="914400" rtl="0" eaLnBrk="1" latinLnBrk="0" hangingPunct="1"/>
                      <a:r>
                        <a:rPr lang="en-GB" sz="1100" b="1" kern="1200" baseline="0" dirty="0">
                          <a:solidFill>
                            <a:sysClr val="windowText" lastClr="000000"/>
                          </a:solidFill>
                          <a:latin typeface="+mn-lt"/>
                          <a:ea typeface="+mn-ea"/>
                          <a:cs typeface="+mn-cs"/>
                        </a:rPr>
                        <a:t>PEEE</a:t>
                      </a:r>
                      <a:endParaRPr lang="en-GB" sz="1100" b="1"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Argument to support the statement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07568">
                <a:tc>
                  <a:txBody>
                    <a:bodyPr/>
                    <a:lstStyle/>
                    <a:p>
                      <a:pPr marL="0" algn="ctr" defTabSz="914400" rtl="0" eaLnBrk="1" latinLnBrk="0" hangingPunct="1"/>
                      <a:r>
                        <a:rPr lang="en-GB" sz="1100" b="1" kern="1200" dirty="0">
                          <a:solidFill>
                            <a:sysClr val="windowText" lastClr="000000"/>
                          </a:solidFill>
                          <a:latin typeface="+mn-lt"/>
                          <a:ea typeface="+mn-ea"/>
                          <a:cs typeface="+mn-cs"/>
                        </a:rPr>
                        <a:t>Paragraph</a:t>
                      </a:r>
                      <a:r>
                        <a:rPr lang="en-GB" sz="1100" b="1" kern="1200" baseline="0" dirty="0">
                          <a:solidFill>
                            <a:sysClr val="windowText" lastClr="000000"/>
                          </a:solidFill>
                          <a:latin typeface="+mn-lt"/>
                          <a:ea typeface="+mn-ea"/>
                          <a:cs typeface="+mn-cs"/>
                        </a:rPr>
                        <a:t> 6</a:t>
                      </a:r>
                    </a:p>
                    <a:p>
                      <a:pPr marL="0" algn="ctr" defTabSz="914400" rtl="0" eaLnBrk="1" latinLnBrk="0" hangingPunct="1"/>
                      <a:r>
                        <a:rPr lang="en-GB" sz="1100" b="1" kern="1200" baseline="0" dirty="0">
                          <a:solidFill>
                            <a:sysClr val="windowText" lastClr="000000"/>
                          </a:solidFill>
                          <a:latin typeface="+mn-lt"/>
                          <a:ea typeface="+mn-ea"/>
                          <a:cs typeface="+mn-cs"/>
                        </a:rPr>
                        <a:t>PEEE</a:t>
                      </a:r>
                      <a:endParaRPr lang="en-GB" sz="1100" b="1" kern="1200" dirty="0">
                        <a:solidFill>
                          <a:sysClr val="windowText" lastClr="000000"/>
                        </a:solidFill>
                        <a:latin typeface="+mn-lt"/>
                        <a:ea typeface="+mn-ea"/>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buFont typeface="Arial" pitchFamily="34" charset="0"/>
                        <a:buNone/>
                      </a:pPr>
                      <a:r>
                        <a:rPr lang="en-GB" sz="1200" b="0" baseline="0" dirty="0">
                          <a:solidFill>
                            <a:sysClr val="windowText" lastClr="000000"/>
                          </a:solidFill>
                        </a:rPr>
                        <a:t>Argument against the statement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607568">
                <a:tc>
                  <a:txBody>
                    <a:bodyPr/>
                    <a:lstStyle/>
                    <a:p>
                      <a:pPr marL="0" algn="ctr" defTabSz="914400" rtl="0" eaLnBrk="1" latinLnBrk="0" hangingPunct="1"/>
                      <a:r>
                        <a:rPr lang="en-GB" sz="1100" b="1" kern="1200" dirty="0">
                          <a:solidFill>
                            <a:sysClr val="windowText" lastClr="000000"/>
                          </a:solidFill>
                          <a:latin typeface="+mn-lt"/>
                          <a:ea typeface="+mn-ea"/>
                          <a:cs typeface="+mn-cs"/>
                        </a:rPr>
                        <a:t>Conclusion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ysClr val="windowText" lastClr="000000"/>
                          </a:solidFill>
                          <a:latin typeface="+mn-lt"/>
                          <a:ea typeface="+mn-ea"/>
                          <a:cs typeface="+mn-cs"/>
                        </a:rPr>
                        <a:t>Conclusion summary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9" name="TextBox 8"/>
          <p:cNvSpPr txBox="1"/>
          <p:nvPr/>
        </p:nvSpPr>
        <p:spPr>
          <a:xfrm>
            <a:off x="1277634" y="3975907"/>
            <a:ext cx="3329037" cy="1022101"/>
          </a:xfrm>
          <a:prstGeom prst="rect">
            <a:avLst/>
          </a:prstGeom>
          <a:solidFill>
            <a:srgbClr val="FFFF00">
              <a:alpha val="44000"/>
            </a:srgb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en-GB" sz="1200" dirty="0"/>
              <a:t>Each </a:t>
            </a:r>
            <a:r>
              <a:rPr lang="en-GB" sz="1200" b="1" dirty="0"/>
              <a:t>PEEE</a:t>
            </a:r>
            <a:r>
              <a:rPr lang="en-GB" sz="1200" dirty="0"/>
              <a:t> paragraph should contain:</a:t>
            </a:r>
          </a:p>
          <a:p>
            <a:pPr>
              <a:buFont typeface="Arial" pitchFamily="34" charset="0"/>
              <a:buChar char="•"/>
            </a:pPr>
            <a:r>
              <a:rPr lang="en-GB" sz="1200" dirty="0"/>
              <a:t> A clear </a:t>
            </a:r>
            <a:r>
              <a:rPr lang="en-GB" sz="1200" b="1" dirty="0"/>
              <a:t>point</a:t>
            </a:r>
            <a:r>
              <a:rPr lang="en-GB" sz="1200" dirty="0"/>
              <a:t> that is related to the question</a:t>
            </a:r>
          </a:p>
          <a:p>
            <a:pPr>
              <a:buFont typeface="Arial" pitchFamily="34" charset="0"/>
              <a:buChar char="•"/>
            </a:pPr>
            <a:r>
              <a:rPr lang="en-GB" sz="1200" dirty="0"/>
              <a:t> Supporting </a:t>
            </a:r>
            <a:r>
              <a:rPr lang="en-GB" sz="1200" b="1" dirty="0"/>
              <a:t>evidence</a:t>
            </a:r>
            <a:r>
              <a:rPr lang="en-GB" sz="1200" dirty="0"/>
              <a:t> (theory </a:t>
            </a:r>
            <a:r>
              <a:rPr lang="en-GB" sz="1200" u="sng" dirty="0"/>
              <a:t>and</a:t>
            </a:r>
            <a:r>
              <a:rPr lang="en-GB" sz="1200" dirty="0"/>
              <a:t> a study)</a:t>
            </a:r>
          </a:p>
          <a:p>
            <a:pPr>
              <a:buFont typeface="Arial" pitchFamily="34" charset="0"/>
              <a:buChar char="•"/>
            </a:pPr>
            <a:r>
              <a:rPr lang="en-GB" sz="1200" dirty="0"/>
              <a:t> Detailed </a:t>
            </a:r>
            <a:r>
              <a:rPr lang="en-GB" sz="1200" b="1" dirty="0"/>
              <a:t>explanation</a:t>
            </a:r>
            <a:r>
              <a:rPr lang="en-GB" sz="1200" dirty="0"/>
              <a:t> using key concepts</a:t>
            </a:r>
          </a:p>
          <a:p>
            <a:pPr>
              <a:buFont typeface="Arial" pitchFamily="34" charset="0"/>
              <a:buChar char="•"/>
            </a:pPr>
            <a:r>
              <a:rPr lang="en-GB" sz="1200" dirty="0"/>
              <a:t> An illustrative </a:t>
            </a:r>
            <a:r>
              <a:rPr lang="en-GB" sz="1200" b="1" dirty="0"/>
              <a:t>example</a:t>
            </a:r>
            <a:r>
              <a:rPr lang="en-GB" sz="1200" dirty="0"/>
              <a:t> (contemporary evidence)</a:t>
            </a:r>
          </a:p>
        </p:txBody>
      </p:sp>
    </p:spTree>
    <p:extLst>
      <p:ext uri="{BB962C8B-B14F-4D97-AF65-F5344CB8AC3E}">
        <p14:creationId xmlns:p14="http://schemas.microsoft.com/office/powerpoint/2010/main" val="323856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DB1E3-33B0-490B-9BF6-BB3D45A3B9B3}"/>
              </a:ext>
            </a:extLst>
          </p:cNvPr>
          <p:cNvSpPr>
            <a:spLocks noGrp="1"/>
          </p:cNvSpPr>
          <p:nvPr>
            <p:ph type="title"/>
          </p:nvPr>
        </p:nvSpPr>
        <p:spPr/>
        <p:txBody>
          <a:bodyPr>
            <a:normAutofit fontScale="90000"/>
          </a:bodyPr>
          <a:lstStyle/>
          <a:p>
            <a:pPr algn="ctr"/>
            <a:r>
              <a:rPr lang="en-GB" dirty="0"/>
              <a:t>Paper Three Structures</a:t>
            </a:r>
          </a:p>
        </p:txBody>
      </p:sp>
    </p:spTree>
    <p:extLst>
      <p:ext uri="{BB962C8B-B14F-4D97-AF65-F5344CB8AC3E}">
        <p14:creationId xmlns:p14="http://schemas.microsoft.com/office/powerpoint/2010/main" val="922359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135B0C-4DD6-47FC-989B-1BAC1DEDDC36}"/>
              </a:ext>
            </a:extLst>
          </p:cNvPr>
          <p:cNvPicPr>
            <a:picLocks noChangeAspect="1"/>
          </p:cNvPicPr>
          <p:nvPr/>
        </p:nvPicPr>
        <p:blipFill rotWithShape="1">
          <a:blip r:embed="rId2"/>
          <a:srcRect l="10250" t="9185" r="11417" b="8889"/>
          <a:stretch/>
        </p:blipFill>
        <p:spPr>
          <a:xfrm>
            <a:off x="350520" y="335280"/>
            <a:ext cx="8023860" cy="4511040"/>
          </a:xfrm>
          <a:prstGeom prst="rect">
            <a:avLst/>
          </a:prstGeom>
        </p:spPr>
      </p:pic>
    </p:spTree>
    <p:extLst>
      <p:ext uri="{BB962C8B-B14F-4D97-AF65-F5344CB8AC3E}">
        <p14:creationId xmlns:p14="http://schemas.microsoft.com/office/powerpoint/2010/main" val="2612358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9CB062-77AD-45A7-BEBA-4AC5CF026582}"/>
              </a:ext>
            </a:extLst>
          </p:cNvPr>
          <p:cNvPicPr>
            <a:picLocks noChangeAspect="1"/>
          </p:cNvPicPr>
          <p:nvPr/>
        </p:nvPicPr>
        <p:blipFill rotWithShape="1">
          <a:blip r:embed="rId2"/>
          <a:srcRect l="16719" t="11528" r="16485" b="13194"/>
          <a:stretch/>
        </p:blipFill>
        <p:spPr>
          <a:xfrm>
            <a:off x="50007" y="224873"/>
            <a:ext cx="8593931" cy="4465154"/>
          </a:xfrm>
          <a:prstGeom prst="rect">
            <a:avLst/>
          </a:prstGeom>
        </p:spPr>
      </p:pic>
    </p:spTree>
    <p:extLst>
      <p:ext uri="{BB962C8B-B14F-4D97-AF65-F5344CB8AC3E}">
        <p14:creationId xmlns:p14="http://schemas.microsoft.com/office/powerpoint/2010/main" val="161510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156600" y="121600"/>
            <a:ext cx="8675700" cy="285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Sociology Summer task </a:t>
            </a:r>
            <a:endParaRPr/>
          </a:p>
        </p:txBody>
      </p:sp>
      <p:sp>
        <p:nvSpPr>
          <p:cNvPr id="70" name="Google Shape;70;p14"/>
          <p:cNvSpPr txBox="1">
            <a:spLocks noGrp="1"/>
          </p:cNvSpPr>
          <p:nvPr>
            <p:ph type="body" idx="1"/>
          </p:nvPr>
        </p:nvSpPr>
        <p:spPr>
          <a:xfrm>
            <a:off x="156600" y="724725"/>
            <a:ext cx="2609700" cy="35157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GB" sz="1200" b="1"/>
              <a:t>I read_______________________</a:t>
            </a:r>
            <a:endParaRPr sz="1200" b="1"/>
          </a:p>
          <a:p>
            <a:pPr marL="0" lvl="0" indent="0" algn="l" rtl="0">
              <a:spcBef>
                <a:spcPts val="1200"/>
              </a:spcBef>
              <a:spcAft>
                <a:spcPts val="1200"/>
              </a:spcAft>
              <a:buNone/>
            </a:pPr>
            <a:r>
              <a:rPr lang="en-GB" sz="1200" b="1"/>
              <a:t>Summary:</a:t>
            </a:r>
            <a:endParaRPr sz="1200" b="1"/>
          </a:p>
        </p:txBody>
      </p:sp>
      <p:sp>
        <p:nvSpPr>
          <p:cNvPr id="71" name="Google Shape;71;p14"/>
          <p:cNvSpPr txBox="1">
            <a:spLocks noGrp="1"/>
          </p:cNvSpPr>
          <p:nvPr>
            <p:ph type="body" idx="2"/>
          </p:nvPr>
        </p:nvSpPr>
        <p:spPr>
          <a:xfrm>
            <a:off x="2860550" y="863550"/>
            <a:ext cx="2771700" cy="38286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GB" sz="1200"/>
              <a:t>I listened to ______________</a:t>
            </a:r>
            <a:endParaRPr sz="1200"/>
          </a:p>
          <a:p>
            <a:pPr marL="0" lvl="0" indent="0" algn="l" rtl="0">
              <a:lnSpc>
                <a:spcPct val="95000"/>
              </a:lnSpc>
              <a:spcBef>
                <a:spcPts val="1200"/>
              </a:spcBef>
              <a:spcAft>
                <a:spcPts val="0"/>
              </a:spcAft>
              <a:buSzPts val="935"/>
              <a:buNone/>
            </a:pPr>
            <a:r>
              <a:rPr lang="en-GB" sz="1200"/>
              <a:t>Summary: </a:t>
            </a:r>
            <a:endParaRPr sz="1200"/>
          </a:p>
          <a:p>
            <a:pPr marL="0" lvl="0" indent="0" algn="l" rtl="0">
              <a:lnSpc>
                <a:spcPct val="95000"/>
              </a:lnSpc>
              <a:spcBef>
                <a:spcPts val="1200"/>
              </a:spcBef>
              <a:spcAft>
                <a:spcPts val="1200"/>
              </a:spcAft>
              <a:buSzPts val="935"/>
              <a:buNone/>
            </a:pPr>
            <a:endParaRPr sz="1390"/>
          </a:p>
        </p:txBody>
      </p:sp>
      <p:sp>
        <p:nvSpPr>
          <p:cNvPr id="73" name="Google Shape;73;p14"/>
          <p:cNvSpPr txBox="1"/>
          <p:nvPr/>
        </p:nvSpPr>
        <p:spPr>
          <a:xfrm>
            <a:off x="3651575" y="121600"/>
            <a:ext cx="42777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GB" u="sng" dirty="0">
                <a:solidFill>
                  <a:schemeClr val="accent5"/>
                </a:solidFill>
                <a:hlinkClick r:id="rId3">
                  <a:extLst>
                    <a:ext uri="{A12FA001-AC4F-418D-AE19-62706E023703}">
                      <ahyp:hlinkClr xmlns:ahyp="http://schemas.microsoft.com/office/drawing/2018/hyperlinkcolor" val="tx"/>
                    </a:ext>
                  </a:extLst>
                </a:hlinkClick>
              </a:rPr>
              <a:t>Studying sociology for the first time</a:t>
            </a:r>
            <a:endParaRPr sz="1000" dirty="0"/>
          </a:p>
        </p:txBody>
      </p:sp>
      <p:sp>
        <p:nvSpPr>
          <p:cNvPr id="74" name="Google Shape;74;p14"/>
          <p:cNvSpPr txBox="1">
            <a:spLocks noGrp="1"/>
          </p:cNvSpPr>
          <p:nvPr>
            <p:ph type="body" idx="2"/>
          </p:nvPr>
        </p:nvSpPr>
        <p:spPr>
          <a:xfrm>
            <a:off x="5749900" y="1069650"/>
            <a:ext cx="2771700" cy="38727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GB" dirty="0"/>
              <a:t>I watched:__________________</a:t>
            </a:r>
            <a:endParaRPr dirty="0"/>
          </a:p>
          <a:p>
            <a:pPr marL="0" lvl="0" indent="0" algn="l" rtl="0">
              <a:spcBef>
                <a:spcPts val="1200"/>
              </a:spcBef>
              <a:spcAft>
                <a:spcPts val="0"/>
              </a:spcAft>
              <a:buNone/>
            </a:pPr>
            <a:r>
              <a:rPr lang="en-GB" dirty="0"/>
              <a:t>Summary:</a:t>
            </a: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1026" name="Picture 2" descr="Book page preview 1 of 6. Click to open preview.">
            <a:extLst>
              <a:ext uri="{FF2B5EF4-FFF2-40B4-BE49-F238E27FC236}">
                <a16:creationId xmlns:a16="http://schemas.microsoft.com/office/drawing/2014/main" id="{F2C9245F-5D8F-4CA7-944F-D1B5857FD0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66" y="4257991"/>
            <a:ext cx="524675" cy="684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C381E-FD9C-41A3-AE73-60A2D2E50501}"/>
              </a:ext>
            </a:extLst>
          </p:cNvPr>
          <p:cNvSpPr>
            <a:spLocks noGrp="1"/>
          </p:cNvSpPr>
          <p:nvPr>
            <p:ph type="title"/>
          </p:nvPr>
        </p:nvSpPr>
        <p:spPr>
          <a:xfrm>
            <a:off x="311700" y="83875"/>
            <a:ext cx="8520600" cy="572700"/>
          </a:xfrm>
        </p:spPr>
        <p:txBody>
          <a:bodyPr>
            <a:normAutofit fontScale="90000"/>
          </a:bodyPr>
          <a:lstStyle/>
          <a:p>
            <a:r>
              <a:rPr lang="en-GB" dirty="0"/>
              <a:t>Additional reading to support textbooks include: Speak with Yr13  students to see if they are selling any of their copies</a:t>
            </a:r>
          </a:p>
        </p:txBody>
      </p:sp>
      <p:sp>
        <p:nvSpPr>
          <p:cNvPr id="3" name="Text Placeholder 2">
            <a:extLst>
              <a:ext uri="{FF2B5EF4-FFF2-40B4-BE49-F238E27FC236}">
                <a16:creationId xmlns:a16="http://schemas.microsoft.com/office/drawing/2014/main" id="{D29C3ED5-6E99-4106-990E-2A8F1C7C741D}"/>
              </a:ext>
            </a:extLst>
          </p:cNvPr>
          <p:cNvSpPr>
            <a:spLocks noGrp="1"/>
          </p:cNvSpPr>
          <p:nvPr>
            <p:ph type="body" idx="1"/>
          </p:nvPr>
        </p:nvSpPr>
        <p:spPr/>
        <p:txBody>
          <a:bodyPr/>
          <a:lstStyle/>
          <a:p>
            <a:endParaRPr lang="en-GB"/>
          </a:p>
        </p:txBody>
      </p:sp>
      <p:sp>
        <p:nvSpPr>
          <p:cNvPr id="4" name="Text Placeholder 3">
            <a:extLst>
              <a:ext uri="{FF2B5EF4-FFF2-40B4-BE49-F238E27FC236}">
                <a16:creationId xmlns:a16="http://schemas.microsoft.com/office/drawing/2014/main" id="{18268025-692E-42F0-852B-B481A1F3A24A}"/>
              </a:ext>
            </a:extLst>
          </p:cNvPr>
          <p:cNvSpPr>
            <a:spLocks noGrp="1"/>
          </p:cNvSpPr>
          <p:nvPr>
            <p:ph type="body" idx="2"/>
          </p:nvPr>
        </p:nvSpPr>
        <p:spPr/>
        <p:txBody>
          <a:bodyPr/>
          <a:lstStyle/>
          <a:p>
            <a:endParaRPr lang="en-GB"/>
          </a:p>
        </p:txBody>
      </p:sp>
      <p:pic>
        <p:nvPicPr>
          <p:cNvPr id="6" name="Picture 5">
            <a:extLst>
              <a:ext uri="{FF2B5EF4-FFF2-40B4-BE49-F238E27FC236}">
                <a16:creationId xmlns:a16="http://schemas.microsoft.com/office/drawing/2014/main" id="{D4A1683A-EDA2-46C5-AC23-67046CA6D411}"/>
              </a:ext>
            </a:extLst>
          </p:cNvPr>
          <p:cNvPicPr>
            <a:picLocks noChangeAspect="1"/>
          </p:cNvPicPr>
          <p:nvPr/>
        </p:nvPicPr>
        <p:blipFill rotWithShape="1">
          <a:blip r:embed="rId2"/>
          <a:srcRect l="2521" t="36601" r="79832" b="22407"/>
          <a:stretch/>
        </p:blipFill>
        <p:spPr>
          <a:xfrm>
            <a:off x="311700" y="1152475"/>
            <a:ext cx="2689412" cy="3514062"/>
          </a:xfrm>
          <a:prstGeom prst="rect">
            <a:avLst/>
          </a:prstGeom>
        </p:spPr>
      </p:pic>
      <p:pic>
        <p:nvPicPr>
          <p:cNvPr id="8" name="Picture 7">
            <a:extLst>
              <a:ext uri="{FF2B5EF4-FFF2-40B4-BE49-F238E27FC236}">
                <a16:creationId xmlns:a16="http://schemas.microsoft.com/office/drawing/2014/main" id="{83B9C656-7865-4B1E-8645-788D2CBFF497}"/>
              </a:ext>
            </a:extLst>
          </p:cNvPr>
          <p:cNvPicPr>
            <a:picLocks noChangeAspect="1"/>
          </p:cNvPicPr>
          <p:nvPr/>
        </p:nvPicPr>
        <p:blipFill rotWithShape="1">
          <a:blip r:embed="rId3"/>
          <a:srcRect l="1848" t="36601" r="78992" b="19925"/>
          <a:stretch/>
        </p:blipFill>
        <p:spPr>
          <a:xfrm>
            <a:off x="4887045" y="1175526"/>
            <a:ext cx="2689412" cy="3432541"/>
          </a:xfrm>
          <a:prstGeom prst="rect">
            <a:avLst/>
          </a:prstGeom>
        </p:spPr>
      </p:pic>
    </p:spTree>
    <p:extLst>
      <p:ext uri="{BB962C8B-B14F-4D97-AF65-F5344CB8AC3E}">
        <p14:creationId xmlns:p14="http://schemas.microsoft.com/office/powerpoint/2010/main" val="344943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85E31-0D65-4B56-BDDF-8B70EF02232A}"/>
              </a:ext>
            </a:extLst>
          </p:cNvPr>
          <p:cNvSpPr>
            <a:spLocks noGrp="1"/>
          </p:cNvSpPr>
          <p:nvPr>
            <p:ph type="title"/>
          </p:nvPr>
        </p:nvSpPr>
        <p:spPr/>
        <p:txBody>
          <a:bodyPr>
            <a:normAutofit fontScale="90000"/>
          </a:bodyPr>
          <a:lstStyle/>
          <a:p>
            <a:r>
              <a:rPr lang="en-GB" dirty="0"/>
              <a:t>Read through the following slides and familiarise yourself with the structures and style of questions that the three papers will test you on. Look for similarities between subjects and approaches for you GCSE’s. You will have support in class to adapt to the exam requirements.</a:t>
            </a:r>
          </a:p>
        </p:txBody>
      </p:sp>
    </p:spTree>
    <p:extLst>
      <p:ext uri="{BB962C8B-B14F-4D97-AF65-F5344CB8AC3E}">
        <p14:creationId xmlns:p14="http://schemas.microsoft.com/office/powerpoint/2010/main" val="1716046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EDC5AB-7F81-423E-8418-8F2109037E1D}"/>
              </a:ext>
            </a:extLst>
          </p:cNvPr>
          <p:cNvSpPr txBox="1"/>
          <p:nvPr/>
        </p:nvSpPr>
        <p:spPr>
          <a:xfrm>
            <a:off x="1990165" y="1321654"/>
            <a:ext cx="5163670" cy="307777"/>
          </a:xfrm>
          <a:prstGeom prst="rect">
            <a:avLst/>
          </a:prstGeom>
          <a:noFill/>
        </p:spPr>
        <p:txBody>
          <a:bodyPr wrap="square" rtlCol="0">
            <a:spAutoFit/>
          </a:bodyPr>
          <a:lstStyle/>
          <a:p>
            <a:pPr algn="ctr"/>
            <a:r>
              <a:rPr lang="en-GB" dirty="0"/>
              <a:t>Paper One Structures</a:t>
            </a:r>
          </a:p>
        </p:txBody>
      </p:sp>
    </p:spTree>
    <p:extLst>
      <p:ext uri="{BB962C8B-B14F-4D97-AF65-F5344CB8AC3E}">
        <p14:creationId xmlns:p14="http://schemas.microsoft.com/office/powerpoint/2010/main" val="5758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66BBE5-68A3-4C1B-B6A3-C06A1485E16B}"/>
              </a:ext>
            </a:extLst>
          </p:cNvPr>
          <p:cNvPicPr>
            <a:picLocks noChangeAspect="1"/>
          </p:cNvPicPr>
          <p:nvPr/>
        </p:nvPicPr>
        <p:blipFill rotWithShape="1">
          <a:blip r:embed="rId2"/>
          <a:srcRect l="21680" t="26741" r="22017" b="11111"/>
          <a:stretch/>
        </p:blipFill>
        <p:spPr>
          <a:xfrm>
            <a:off x="430305" y="245889"/>
            <a:ext cx="7568773" cy="4699418"/>
          </a:xfrm>
          <a:prstGeom prst="rect">
            <a:avLst/>
          </a:prstGeom>
        </p:spPr>
      </p:pic>
    </p:spTree>
    <p:extLst>
      <p:ext uri="{BB962C8B-B14F-4D97-AF65-F5344CB8AC3E}">
        <p14:creationId xmlns:p14="http://schemas.microsoft.com/office/powerpoint/2010/main" val="2552593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07573C-A5C5-43A9-9D88-CB85523F92F0}"/>
              </a:ext>
            </a:extLst>
          </p:cNvPr>
          <p:cNvPicPr>
            <a:picLocks noChangeAspect="1"/>
          </p:cNvPicPr>
          <p:nvPr/>
        </p:nvPicPr>
        <p:blipFill rotWithShape="1">
          <a:blip r:embed="rId2"/>
          <a:srcRect l="21092" t="24501" r="21933" b="12456"/>
          <a:stretch/>
        </p:blipFill>
        <p:spPr>
          <a:xfrm>
            <a:off x="507146" y="199785"/>
            <a:ext cx="7783926" cy="4844862"/>
          </a:xfrm>
          <a:prstGeom prst="rect">
            <a:avLst/>
          </a:prstGeom>
        </p:spPr>
      </p:pic>
    </p:spTree>
    <p:extLst>
      <p:ext uri="{BB962C8B-B14F-4D97-AF65-F5344CB8AC3E}">
        <p14:creationId xmlns:p14="http://schemas.microsoft.com/office/powerpoint/2010/main" val="3203659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0160" y="51323"/>
            <a:ext cx="6858000" cy="923330"/>
          </a:xfrm>
          <a:prstGeom prst="rect">
            <a:avLst/>
          </a:prstGeom>
        </p:spPr>
        <p:txBody>
          <a:bodyPr wrap="square">
            <a:spAutoFit/>
          </a:bodyPr>
          <a:lstStyle/>
          <a:p>
            <a:pPr algn="ctr"/>
            <a:r>
              <a:rPr lang="en-GB" sz="5400" u="sng" dirty="0">
                <a:ln>
                  <a:solidFill>
                    <a:sysClr val="windowText" lastClr="000000"/>
                  </a:solidFill>
                </a:ln>
                <a:solidFill>
                  <a:srgbClr val="00B0F0"/>
                </a:solidFill>
              </a:rPr>
              <a:t>6 Marker </a:t>
            </a:r>
            <a:r>
              <a:rPr lang="en-GB" sz="5400" dirty="0">
                <a:ln>
                  <a:solidFill>
                    <a:sysClr val="windowText" lastClr="000000"/>
                  </a:solidFill>
                </a:ln>
                <a:solidFill>
                  <a:srgbClr val="00B0F0"/>
                </a:solidFill>
              </a:rPr>
              <a:t>– 6 minutes</a:t>
            </a:r>
            <a:endParaRPr lang="en-GB" sz="5400" dirty="0">
              <a:solidFill>
                <a:srgbClr val="00B0F0"/>
              </a:solidFill>
            </a:endParaRPr>
          </a:p>
        </p:txBody>
      </p:sp>
      <p:graphicFrame>
        <p:nvGraphicFramePr>
          <p:cNvPr id="8" name="Table 7"/>
          <p:cNvGraphicFramePr>
            <a:graphicFrameLocks noGrp="1"/>
          </p:cNvGraphicFramePr>
          <p:nvPr/>
        </p:nvGraphicFramePr>
        <p:xfrm>
          <a:off x="1331640" y="951570"/>
          <a:ext cx="2160240" cy="1805940"/>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tblGrid>
              <a:tr h="434340">
                <a:tc>
                  <a:txBody>
                    <a:bodyPr/>
                    <a:lstStyle/>
                    <a:p>
                      <a:pPr algn="ctr"/>
                      <a:r>
                        <a:rPr lang="en-GB" sz="1200" b="1" dirty="0">
                          <a:solidFill>
                            <a:schemeClr val="tx1"/>
                          </a:solidFill>
                        </a:rPr>
                        <a:t>AO1: 2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200" b="1" dirty="0">
                          <a:solidFill>
                            <a:schemeClr val="tx1"/>
                          </a:solidFill>
                        </a:rPr>
                        <a:t>AO2: 4 marks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617220">
                <a:tc>
                  <a:txBody>
                    <a:bodyPr/>
                    <a:lstStyle/>
                    <a:p>
                      <a:pPr algn="ctr"/>
                      <a:r>
                        <a:rPr lang="en-GB" sz="1200" b="0" dirty="0">
                          <a:solidFill>
                            <a:schemeClr val="tx1"/>
                          </a:solidFill>
                        </a:rPr>
                        <a:t>Knowledge</a:t>
                      </a:r>
                      <a:r>
                        <a:rPr lang="en-GB" sz="1200" b="0" baseline="0" dirty="0">
                          <a:solidFill>
                            <a:schemeClr val="tx1"/>
                          </a:solidFill>
                        </a:rPr>
                        <a:t> &amp; Understanding</a:t>
                      </a:r>
                      <a:endParaRPr lang="en-GB" sz="12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rPr>
                        <a:t>Application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4380">
                <a:tc>
                  <a:txBody>
                    <a:bodyPr/>
                    <a:lstStyle/>
                    <a:p>
                      <a:pPr algn="ctr"/>
                      <a:r>
                        <a:rPr lang="en-GB" sz="900" b="0" dirty="0">
                          <a:solidFill>
                            <a:schemeClr val="tx1"/>
                          </a:solidFill>
                        </a:rPr>
                        <a:t>What you know and understand about sociology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900" b="0" dirty="0">
                          <a:solidFill>
                            <a:schemeClr val="tx1"/>
                          </a:solidFill>
                        </a:rPr>
                        <a:t>How you use your knowledge</a:t>
                      </a:r>
                      <a:r>
                        <a:rPr lang="en-GB" sz="900" b="0" baseline="0" dirty="0">
                          <a:solidFill>
                            <a:schemeClr val="tx1"/>
                          </a:solidFill>
                        </a:rPr>
                        <a:t> of sociology to answer the question</a:t>
                      </a:r>
                      <a:endParaRPr lang="en-GB" sz="900" b="0" dirty="0">
                        <a:solidFill>
                          <a:schemeClr val="tx1"/>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 name="Flowchart: Punched Tape 3"/>
          <p:cNvSpPr/>
          <p:nvPr/>
        </p:nvSpPr>
        <p:spPr>
          <a:xfrm>
            <a:off x="3761910" y="1005576"/>
            <a:ext cx="3780420" cy="1026114"/>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3600" dirty="0"/>
              <a:t>One paragraph</a:t>
            </a:r>
          </a:p>
        </p:txBody>
      </p:sp>
      <p:sp>
        <p:nvSpPr>
          <p:cNvPr id="6" name="Rounded Rectangular Callout 5"/>
          <p:cNvSpPr/>
          <p:nvPr/>
        </p:nvSpPr>
        <p:spPr>
          <a:xfrm>
            <a:off x="1547664" y="3165816"/>
            <a:ext cx="2322258" cy="1674186"/>
          </a:xfrm>
          <a:prstGeom prst="wedgeRoundRectCallout">
            <a:avLst>
              <a:gd name="adj1" fmla="val -39915"/>
              <a:gd name="adj2" fmla="val 69432"/>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800" b="1" u="sng" dirty="0"/>
              <a:t>Example Question</a:t>
            </a:r>
          </a:p>
          <a:p>
            <a:pPr algn="ctr"/>
            <a:r>
              <a:rPr lang="en-GB" sz="1800" i="1" dirty="0"/>
              <a:t>Explain, using examples, the concept of high culture (6) </a:t>
            </a:r>
          </a:p>
        </p:txBody>
      </p:sp>
      <p:graphicFrame>
        <p:nvGraphicFramePr>
          <p:cNvPr id="7" name="Table 6"/>
          <p:cNvGraphicFramePr>
            <a:graphicFrameLocks noGrp="1"/>
          </p:cNvGraphicFramePr>
          <p:nvPr/>
        </p:nvGraphicFramePr>
        <p:xfrm>
          <a:off x="4355976" y="2355726"/>
          <a:ext cx="3294366" cy="1782198"/>
        </p:xfrm>
        <a:graphic>
          <a:graphicData uri="http://schemas.openxmlformats.org/drawingml/2006/table">
            <a:tbl>
              <a:tblPr firstRow="1" bandRow="1">
                <a:tableStyleId>{00A15C55-8517-42AA-B614-E9B94910E393}</a:tableStyleId>
              </a:tblPr>
              <a:tblGrid>
                <a:gridCol w="1116734">
                  <a:extLst>
                    <a:ext uri="{9D8B030D-6E8A-4147-A177-3AD203B41FA5}">
                      <a16:colId xmlns:a16="http://schemas.microsoft.com/office/drawing/2014/main" val="20000"/>
                    </a:ext>
                  </a:extLst>
                </a:gridCol>
                <a:gridCol w="2177632">
                  <a:extLst>
                    <a:ext uri="{9D8B030D-6E8A-4147-A177-3AD203B41FA5}">
                      <a16:colId xmlns:a16="http://schemas.microsoft.com/office/drawing/2014/main" val="20001"/>
                    </a:ext>
                  </a:extLst>
                </a:gridCol>
              </a:tblGrid>
              <a:tr h="1782198">
                <a:tc>
                  <a:txBody>
                    <a:bodyPr/>
                    <a:lstStyle/>
                    <a:p>
                      <a:pPr algn="ctr"/>
                      <a:r>
                        <a:rPr lang="en-GB" sz="1500" dirty="0">
                          <a:solidFill>
                            <a:sysClr val="windowText" lastClr="000000"/>
                          </a:solidFill>
                        </a:rPr>
                        <a:t>Paragraph</a:t>
                      </a:r>
                      <a:r>
                        <a:rPr lang="en-GB" sz="1500" baseline="0" dirty="0">
                          <a:solidFill>
                            <a:sysClr val="windowText" lastClr="000000"/>
                          </a:solidFill>
                        </a:rPr>
                        <a:t> 1</a:t>
                      </a:r>
                      <a:endParaRPr lang="en-GB" sz="150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a:r>
                        <a:rPr lang="en-GB" sz="1500" b="0" dirty="0">
                          <a:solidFill>
                            <a:sysClr val="windowText" lastClr="000000"/>
                          </a:solidFill>
                        </a:rPr>
                        <a:t>Start off by explaining what the key concept</a:t>
                      </a:r>
                      <a:r>
                        <a:rPr lang="en-GB" sz="1500" b="0" baseline="0" dirty="0">
                          <a:solidFill>
                            <a:sysClr val="windowText" lastClr="000000"/>
                          </a:solidFill>
                        </a:rPr>
                        <a:t> is and then give at least one piece of sociological evidence (study, theory) and at least two examples</a:t>
                      </a:r>
                      <a:endParaRPr lang="en-GB" sz="1500" b="0" dirty="0">
                        <a:solidFill>
                          <a:sysClr val="windowText" lastClr="000000"/>
                        </a:solidFill>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6352"/>
            <a:ext cx="834320" cy="83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24998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1E2046AD6B654EB8979DB978887A5F" ma:contentTypeVersion="18" ma:contentTypeDescription="Create a new document." ma:contentTypeScope="" ma:versionID="576dde410ad06a12b3053a908d97963e">
  <xsd:schema xmlns:xsd="http://www.w3.org/2001/XMLSchema" xmlns:xs="http://www.w3.org/2001/XMLSchema" xmlns:p="http://schemas.microsoft.com/office/2006/metadata/properties" xmlns:ns2="5487b81a-34ed-416c-aec0-4496dd736d83" xmlns:ns3="df225eb3-b020-4c5a-8f25-630817f94f6f" targetNamespace="http://schemas.microsoft.com/office/2006/metadata/properties" ma:root="true" ma:fieldsID="62638f1d553434ebbf527897ba01258c" ns2:_="" ns3:_="">
    <xsd:import namespace="5487b81a-34ed-416c-aec0-4496dd736d83"/>
    <xsd:import namespace="df225eb3-b020-4c5a-8f25-630817f94f6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ObjectDetectorVersions" minOccurs="0"/>
                <xsd:element ref="ns3:MediaServiceGenerationTime" minOccurs="0"/>
                <xsd:element ref="ns3:MediaServiceEventHashCode" minOccurs="0"/>
                <xsd:element ref="ns3:MediaServiceSearchProperties" minOccurs="0"/>
                <xsd:element ref="ns3:lcf76f155ced4ddcb4097134ff3c332f" minOccurs="0"/>
                <xsd:element ref="ns2:TaxCatchAll" minOccurs="0"/>
                <xsd:element ref="ns3:MediaServiceOCR"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87b81a-34ed-416c-aec0-4496dd736d8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49d0cbd-6464-470e-9ae6-16f97e212e55}" ma:internalName="TaxCatchAll" ma:showField="CatchAllData" ma:web="5487b81a-34ed-416c-aec0-4496dd736d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225eb3-b020-4c5a-8f25-630817f94f6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87b81a-34ed-416c-aec0-4496dd736d83" xsi:nil="true"/>
    <lcf76f155ced4ddcb4097134ff3c332f xmlns="df225eb3-b020-4c5a-8f25-630817f94f6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1E8193A-FF64-4ED4-87EC-A58496A4B700}"/>
</file>

<file path=customXml/itemProps2.xml><?xml version="1.0" encoding="utf-8"?>
<ds:datastoreItem xmlns:ds="http://schemas.openxmlformats.org/officeDocument/2006/customXml" ds:itemID="{5F145B40-708C-4496-A1C2-0E67EE8718C6}"/>
</file>

<file path=customXml/itemProps3.xml><?xml version="1.0" encoding="utf-8"?>
<ds:datastoreItem xmlns:ds="http://schemas.openxmlformats.org/officeDocument/2006/customXml" ds:itemID="{B05D4ADE-4A65-4532-A592-2005BEE4B08E}"/>
</file>

<file path=docProps/app.xml><?xml version="1.0" encoding="utf-8"?>
<Properties xmlns="http://schemas.openxmlformats.org/officeDocument/2006/extended-properties" xmlns:vt="http://schemas.openxmlformats.org/officeDocument/2006/docPropsVTypes">
  <TotalTime>39</TotalTime>
  <Words>1754</Words>
  <Application>Microsoft Office PowerPoint</Application>
  <PresentationFormat>On-screen Show (16:9)</PresentationFormat>
  <Paragraphs>314</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Verdana</vt:lpstr>
      <vt:lpstr>Simple Light</vt:lpstr>
      <vt:lpstr>PowerPoint Presentation</vt:lpstr>
      <vt:lpstr>Sociology Summer task </vt:lpstr>
      <vt:lpstr>Sociology Summer task </vt:lpstr>
      <vt:lpstr>Additional reading to support textbooks include: Speak with Yr13  students to see if they are selling any of their copies</vt:lpstr>
      <vt:lpstr>Read through the following slides and familiarise yourself with the structures and style of questions that the three papers will test you on. Look for similarities between subjects and approaches for you GCSE’s. You will have support in class to adapt to the exam requirements.</vt:lpstr>
      <vt:lpstr>PowerPoint Presentation</vt:lpstr>
      <vt:lpstr>PowerPoint Presentation</vt:lpstr>
      <vt:lpstr>PowerPoint Presentation</vt:lpstr>
      <vt:lpstr>PowerPoint Presentation</vt:lpstr>
      <vt:lpstr>PowerPoint Presentation</vt:lpstr>
      <vt:lpstr>20 Marker – 20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 Three Structures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Summer task</dc:title>
  <dc:creator>Michelle French</dc:creator>
  <cp:lastModifiedBy>Michelle French</cp:lastModifiedBy>
  <cp:revision>4</cp:revision>
  <dcterms:modified xsi:type="dcterms:W3CDTF">2025-06-23T10:29:31Z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0x0101004C1E2046AD6B654EB8979DB978887A5F</vt:lpwstr>
  </property>
</Properties>
</file>