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257" r:id="rId5"/>
    <p:sldId id="291" r:id="rId6"/>
    <p:sldId id="259" r:id="rId7"/>
    <p:sldId id="258" r:id="rId8"/>
    <p:sldId id="289" r:id="rId9"/>
    <p:sldId id="288" r:id="rId10"/>
    <p:sldId id="294" r:id="rId11"/>
    <p:sldId id="290" r:id="rId12"/>
    <p:sldId id="287" r:id="rId13"/>
    <p:sldId id="274" r:id="rId14"/>
    <p:sldId id="282" r:id="rId15"/>
    <p:sldId id="261" r:id="rId16"/>
    <p:sldId id="285" r:id="rId17"/>
    <p:sldId id="295" r:id="rId18"/>
    <p:sldId id="263" r:id="rId19"/>
    <p:sldId id="264" r:id="rId20"/>
    <p:sldId id="293" r:id="rId21"/>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66FF33"/>
    <a:srgbClr val="FFE5FF"/>
    <a:srgbClr val="FF99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76742-07B9-45EB-A215-06D387FA839B}" v="13" dt="2025-06-27T09:15:48.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287" autoAdjust="0"/>
    <p:restoredTop sz="94660"/>
  </p:normalViewPr>
  <p:slideViewPr>
    <p:cSldViewPr snapToGrid="0" showGuides="1">
      <p:cViewPr>
        <p:scale>
          <a:sx n="57" d="100"/>
          <a:sy n="57" d="100"/>
        </p:scale>
        <p:origin x="2198" y="-269"/>
      </p:cViewPr>
      <p:guideLst>
        <p:guide orient="horz" pos="3120"/>
        <p:guide pos="2160"/>
      </p:guideLst>
    </p:cSldViewPr>
  </p:slideViewPr>
  <p:notesTextViewPr>
    <p:cViewPr>
      <p:scale>
        <a:sx n="1" d="1"/>
        <a:sy n="1" d="1"/>
      </p:scale>
      <p:origin x="0" y="0"/>
    </p:cViewPr>
  </p:notesTextViewPr>
  <p:sorterViewPr>
    <p:cViewPr varScale="1">
      <p:scale>
        <a:sx n="1" d="1"/>
        <a:sy n="1" d="1"/>
      </p:scale>
      <p:origin x="0" y="-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F09FC0-8CFC-4BCF-B6EE-8F47DECB1E05}" type="datetimeFigureOut">
              <a:rPr lang="en-GB" smtClean="0"/>
              <a:t>26/06/2025</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E47927-748E-47FB-931B-3DECA6CCC319}" type="slidenum">
              <a:rPr lang="en-GB" smtClean="0"/>
              <a:t>‹#›</a:t>
            </a:fld>
            <a:endParaRPr lang="en-GB"/>
          </a:p>
        </p:txBody>
      </p:sp>
    </p:spTree>
    <p:extLst>
      <p:ext uri="{BB962C8B-B14F-4D97-AF65-F5344CB8AC3E}">
        <p14:creationId xmlns:p14="http://schemas.microsoft.com/office/powerpoint/2010/main" val="224047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31162D-5637-460F-B599-52ACB129231B}" type="datetime1">
              <a:rPr lang="en-GB" smtClean="0"/>
              <a:t>26/06/2025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58507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256CD-266C-4C85-9F9A-6ACD38E0D1A2}" type="datetime1">
              <a:rPr lang="en-GB" smtClean="0"/>
              <a:t>26/06/2025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8447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83695-5E3E-4125-A0F4-B8C82B14E09B}" type="datetime1">
              <a:rPr lang="en-GB" smtClean="0"/>
              <a:t>26/06/2025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6745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1C6BB1-40C5-44E9-8A7B-5F0F7769D312}" type="datetime1">
              <a:rPr lang="en-GB" smtClean="0"/>
              <a:t>26/06/2025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0010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9D3250-D1D0-4AD2-977D-5F4ADD1379CF}" type="datetime1">
              <a:rPr lang="en-GB" smtClean="0"/>
              <a:t>26/06/2025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5601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AD7A52-5643-4059-B9E8-158DA8D99ADB}" type="datetime1">
              <a:rPr lang="en-GB" smtClean="0"/>
              <a:t>26/06/2025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48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39E2FB-3266-4F63-85DA-BCC28D219846}" type="datetime1">
              <a:rPr lang="en-GB" smtClean="0"/>
              <a:t>26/06/2025</a:t>
            </a:fld>
            <a:endParaRPr lang="en-GB"/>
          </a:p>
        </p:txBody>
      </p:sp>
      <p:sp>
        <p:nvSpPr>
          <p:cNvPr id="8" name="Footer Placeholder 7"/>
          <p:cNvSpPr>
            <a:spLocks noGrp="1"/>
          </p:cNvSpPr>
          <p:nvPr>
            <p:ph type="ftr" sz="quarter" idx="11"/>
          </p:nvPr>
        </p:nvSpPr>
        <p:spPr/>
        <p:txBody>
          <a:bodyPr/>
          <a:lstStyle/>
          <a:p>
            <a:r>
              <a:rPr lang="en-GB"/>
              <a:t>Resources &gt; https://www.tes.com/teaching-resources/shop/HSCresources </a:t>
            </a:r>
          </a:p>
        </p:txBody>
      </p:sp>
      <p:sp>
        <p:nvSpPr>
          <p:cNvPr id="9" name="Slide Number Placeholder 8"/>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21086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FC1B1-A7EC-45C9-A969-7C85ACF350D7}" type="datetime1">
              <a:rPr lang="en-GB" smtClean="0"/>
              <a:t>26/06/2025</a:t>
            </a:fld>
            <a:endParaRPr lang="en-GB"/>
          </a:p>
        </p:txBody>
      </p:sp>
      <p:sp>
        <p:nvSpPr>
          <p:cNvPr id="4" name="Footer Placeholder 3"/>
          <p:cNvSpPr>
            <a:spLocks noGrp="1"/>
          </p:cNvSpPr>
          <p:nvPr>
            <p:ph type="ftr" sz="quarter" idx="11"/>
          </p:nvPr>
        </p:nvSpPr>
        <p:spPr/>
        <p:txBody>
          <a:bodyPr/>
          <a:lstStyle/>
          <a:p>
            <a:r>
              <a:rPr lang="en-GB"/>
              <a:t>Resources &gt; https://www.tes.com/teaching-resources/shop/HSCresources </a:t>
            </a:r>
          </a:p>
        </p:txBody>
      </p:sp>
      <p:sp>
        <p:nvSpPr>
          <p:cNvPr id="5" name="Slide Number Placeholder 4"/>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32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7C951-9F98-4D50-A356-DE1A656398BE}" type="datetime1">
              <a:rPr lang="en-GB" smtClean="0"/>
              <a:t>26/06/2025</a:t>
            </a:fld>
            <a:endParaRPr lang="en-GB"/>
          </a:p>
        </p:txBody>
      </p:sp>
      <p:sp>
        <p:nvSpPr>
          <p:cNvPr id="3" name="Footer Placeholder 2"/>
          <p:cNvSpPr>
            <a:spLocks noGrp="1"/>
          </p:cNvSpPr>
          <p:nvPr>
            <p:ph type="ftr" sz="quarter" idx="11"/>
          </p:nvPr>
        </p:nvSpPr>
        <p:spPr/>
        <p:txBody>
          <a:bodyPr/>
          <a:lstStyle/>
          <a:p>
            <a:r>
              <a:rPr lang="en-GB"/>
              <a:t>Resources &gt; https://www.tes.com/teaching-resources/shop/HSCresources </a:t>
            </a:r>
          </a:p>
        </p:txBody>
      </p:sp>
      <p:sp>
        <p:nvSpPr>
          <p:cNvPr id="4" name="Slide Number Placeholder 3"/>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68895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B834DB7-2C87-4BC3-B265-D9B518E52689}" type="datetime1">
              <a:rPr lang="en-GB" smtClean="0"/>
              <a:t>26/06/2025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0164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E8041D-B474-4D8B-98AB-ECB66A3EB5F1}" type="datetime1">
              <a:rPr lang="en-GB" smtClean="0"/>
              <a:t>26/06/2025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54433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BC4F78F-B8F3-47AA-AF7D-8F210663055B}" type="datetime1">
              <a:rPr lang="en-GB" smtClean="0"/>
              <a:t>26/06/2025</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Resources &gt; https://www.tes.com/teaching-resources/shop/HSCresources </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2197ACC-EB3C-4466-A41B-F6CC006DF8B4}" type="slidenum">
              <a:rPr lang="en-GB" smtClean="0"/>
              <a:t>‹#›</a:t>
            </a:fld>
            <a:endParaRPr lang="en-GB"/>
          </a:p>
        </p:txBody>
      </p:sp>
    </p:spTree>
    <p:extLst>
      <p:ext uri="{BB962C8B-B14F-4D97-AF65-F5344CB8AC3E}">
        <p14:creationId xmlns:p14="http://schemas.microsoft.com/office/powerpoint/2010/main" val="3831777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ewelham@ormistonriversacademy.co.uk" TargetMode="External"/><Relationship Id="rId2" Type="http://schemas.openxmlformats.org/officeDocument/2006/relationships/hyperlink" Target="mailto:aprocter@ormistonriversacademy.co.uk"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brewminate.com/media-and-culture/" TargetMode="External"/><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8952" y="1392248"/>
            <a:ext cx="5300088" cy="1007481"/>
          </a:xfrm>
          <a:solidFill>
            <a:schemeClr val="accent6">
              <a:lumMod val="20000"/>
              <a:lumOff val="80000"/>
            </a:schemeClr>
          </a:solidFill>
          <a:ln w="28575">
            <a:solidFill>
              <a:schemeClr val="accent6">
                <a:lumMod val="75000"/>
              </a:schemeClr>
            </a:solidFill>
          </a:ln>
        </p:spPr>
        <p:txBody>
          <a:bodyPr>
            <a:normAutofit fontScale="90000"/>
          </a:bodyPr>
          <a:lstStyle/>
          <a:p>
            <a:pPr algn="ctr"/>
            <a:r>
              <a:rPr lang="en-GB" sz="1800" b="1" dirty="0">
                <a:solidFill>
                  <a:schemeClr val="accent6">
                    <a:lumMod val="50000"/>
                  </a:schemeClr>
                </a:solidFill>
                <a:effectLst/>
                <a:latin typeface="Century Gothic" panose="020B0502020202020204" pitchFamily="34" charset="0"/>
                <a:ea typeface="Aptos" panose="020B0004020202020204" pitchFamily="34" charset="0"/>
                <a:cs typeface="Arial" panose="020B0604020202020204" pitchFamily="34" charset="0"/>
              </a:rPr>
              <a:t>Alternative Academic Qualification (AAQ) </a:t>
            </a:r>
            <a:r>
              <a:rPr lang="en-GB" b="1" dirty="0">
                <a:solidFill>
                  <a:schemeClr val="accent6">
                    <a:lumMod val="50000"/>
                  </a:schemeClr>
                </a:solidFill>
                <a:latin typeface="Century Gothic" panose="020B0502020202020204" pitchFamily="34" charset="0"/>
              </a:rPr>
              <a:t> </a:t>
            </a:r>
            <a:br>
              <a:rPr lang="en-GB" b="1" dirty="0">
                <a:solidFill>
                  <a:schemeClr val="accent6">
                    <a:lumMod val="75000"/>
                  </a:schemeClr>
                </a:solidFill>
                <a:latin typeface="Century Gothic" panose="020B0502020202020204" pitchFamily="34" charset="0"/>
              </a:rPr>
            </a:br>
            <a:r>
              <a:rPr lang="en-GB" sz="4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Health &amp; Social Care</a:t>
            </a:r>
          </a:p>
        </p:txBody>
      </p:sp>
      <p:sp>
        <p:nvSpPr>
          <p:cNvPr id="15" name="Title 1"/>
          <p:cNvSpPr txBox="1">
            <a:spLocks/>
          </p:cNvSpPr>
          <p:nvPr/>
        </p:nvSpPr>
        <p:spPr>
          <a:xfrm>
            <a:off x="252069" y="8365916"/>
            <a:ext cx="6353855" cy="1007481"/>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3000" b="1" dirty="0">
                <a:solidFill>
                  <a:schemeClr val="accent6">
                    <a:lumMod val="75000"/>
                  </a:schemeClr>
                </a:solidFill>
                <a:latin typeface="Century Gothic" panose="020B0502020202020204" pitchFamily="34" charset="0"/>
              </a:rPr>
              <a:t>Introduction to Sixth Form</a:t>
            </a:r>
          </a:p>
          <a:p>
            <a:pPr algn="ctr"/>
            <a:endParaRPr lang="en-GB" sz="1200" b="1" dirty="0">
              <a:solidFill>
                <a:schemeClr val="accent6">
                  <a:lumMod val="75000"/>
                </a:schemeClr>
              </a:solidFill>
              <a:latin typeface="Century Gothic" panose="020B0502020202020204" pitchFamily="34" charset="0"/>
            </a:endParaRPr>
          </a:p>
          <a:p>
            <a:pPr algn="ctr"/>
            <a:r>
              <a:rPr lang="en-GB" dirty="0">
                <a:solidFill>
                  <a:schemeClr val="accent6">
                    <a:lumMod val="75000"/>
                  </a:schemeClr>
                </a:solidFill>
                <a:latin typeface="Century Gothic" panose="020B0502020202020204" pitchFamily="34" charset="0"/>
              </a:rPr>
              <a:t>Name: ______________________</a:t>
            </a:r>
          </a:p>
        </p:txBody>
      </p:sp>
      <p:sp>
        <p:nvSpPr>
          <p:cNvPr id="3" name="Slide Number Placeholder 2">
            <a:extLst>
              <a:ext uri="{FF2B5EF4-FFF2-40B4-BE49-F238E27FC236}">
                <a16:creationId xmlns:a16="http://schemas.microsoft.com/office/drawing/2014/main" id="{7AB1FB7D-3A11-4DBA-A475-0BF02AB95265}"/>
              </a:ext>
            </a:extLst>
          </p:cNvPr>
          <p:cNvSpPr>
            <a:spLocks noGrp="1"/>
          </p:cNvSpPr>
          <p:nvPr>
            <p:ph type="sldNum" sz="quarter" idx="12"/>
          </p:nvPr>
        </p:nvSpPr>
        <p:spPr/>
        <p:txBody>
          <a:bodyPr/>
          <a:lstStyle/>
          <a:p>
            <a:fld id="{42197ACC-EB3C-4466-A41B-F6CC006DF8B4}" type="slidenum">
              <a:rPr lang="en-GB" smtClean="0"/>
              <a:t>1</a:t>
            </a:fld>
            <a:endParaRPr lang="en-GB"/>
          </a:p>
        </p:txBody>
      </p:sp>
      <p:pic>
        <p:nvPicPr>
          <p:cNvPr id="1026" name="Picture 2" descr="OCR - Association for Language Learning">
            <a:extLst>
              <a:ext uri="{FF2B5EF4-FFF2-40B4-BE49-F238E27FC236}">
                <a16:creationId xmlns:a16="http://schemas.microsoft.com/office/drawing/2014/main" id="{4430F189-AB1B-78B3-2925-6144A48C2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232" y="-51784"/>
            <a:ext cx="2591527" cy="16278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82F87C-A185-894E-BB8E-3B81451CBB90}"/>
              </a:ext>
            </a:extLst>
          </p:cNvPr>
          <p:cNvSpPr/>
          <p:nvPr/>
        </p:nvSpPr>
        <p:spPr>
          <a:xfrm>
            <a:off x="252072" y="203200"/>
            <a:ext cx="6353855" cy="9505600"/>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3518FEC-5302-35FD-84E9-5DA2FB87217A}"/>
              </a:ext>
            </a:extLst>
          </p:cNvPr>
          <p:cNvPicPr>
            <a:picLocks noChangeAspect="1"/>
          </p:cNvPicPr>
          <p:nvPr/>
        </p:nvPicPr>
        <p:blipFill>
          <a:blip r:embed="rId3"/>
          <a:stretch>
            <a:fillRect/>
          </a:stretch>
        </p:blipFill>
        <p:spPr>
          <a:xfrm>
            <a:off x="549305" y="2570596"/>
            <a:ext cx="5759385" cy="5759385"/>
          </a:xfrm>
          <a:prstGeom prst="rect">
            <a:avLst/>
          </a:prstGeom>
        </p:spPr>
      </p:pic>
    </p:spTree>
    <p:extLst>
      <p:ext uri="{BB962C8B-B14F-4D97-AF65-F5344CB8AC3E}">
        <p14:creationId xmlns:p14="http://schemas.microsoft.com/office/powerpoint/2010/main" val="38102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330" y="1272209"/>
            <a:ext cx="6639339" cy="477077"/>
          </a:xfrm>
          <a:prstGeom prst="rect">
            <a:avLst/>
          </a:prstGeom>
          <a:noFill/>
        </p:spPr>
        <p:txBody>
          <a:bodyPr wrap="square" rtlCol="0">
            <a:spAutoFit/>
          </a:bodyPr>
          <a:lstStyle/>
          <a:p>
            <a:r>
              <a:rPr lang="en-GB" sz="1200" b="1" dirty="0">
                <a:latin typeface="Century Gothic" panose="020B0502020202020204" pitchFamily="34" charset="0"/>
              </a:rPr>
              <a:t>Task: </a:t>
            </a:r>
            <a:r>
              <a:rPr lang="en-GB" sz="1200" dirty="0">
                <a:latin typeface="Century Gothic" panose="020B0502020202020204" pitchFamily="34" charset="0"/>
              </a:rPr>
              <a:t>Research and define the following keywords. </a:t>
            </a:r>
          </a:p>
          <a:p>
            <a:r>
              <a:rPr lang="en-GB" sz="1200" dirty="0">
                <a:latin typeface="Century Gothic" panose="020B0502020202020204" pitchFamily="34" charset="0"/>
              </a:rPr>
              <a:t>Summarise each keyword with a picture/drawing to help you remember it.</a:t>
            </a:r>
            <a:endParaRPr lang="en-GB" sz="1200" dirty="0"/>
          </a:p>
        </p:txBody>
      </p:sp>
      <p:graphicFrame>
        <p:nvGraphicFramePr>
          <p:cNvPr id="6" name="Table 5"/>
          <p:cNvGraphicFramePr>
            <a:graphicFrameLocks noGrp="1"/>
          </p:cNvGraphicFramePr>
          <p:nvPr>
            <p:extLst>
              <p:ext uri="{D42A27DB-BD31-4B8C-83A1-F6EECF244321}">
                <p14:modId xmlns:p14="http://schemas.microsoft.com/office/powerpoint/2010/main" val="2411015454"/>
              </p:ext>
            </p:extLst>
          </p:nvPr>
        </p:nvGraphicFramePr>
        <p:xfrm>
          <a:off x="355599" y="1846081"/>
          <a:ext cx="6146799" cy="7335316"/>
        </p:xfrm>
        <a:graphic>
          <a:graphicData uri="http://schemas.openxmlformats.org/drawingml/2006/table">
            <a:tbl>
              <a:tblPr firstRow="1" bandRow="1">
                <a:tableStyleId>{5940675A-B579-460E-94D1-54222C63F5DA}</a:tableStyleId>
              </a:tblPr>
              <a:tblGrid>
                <a:gridCol w="1552875">
                  <a:extLst>
                    <a:ext uri="{9D8B030D-6E8A-4147-A177-3AD203B41FA5}">
                      <a16:colId xmlns:a16="http://schemas.microsoft.com/office/drawing/2014/main" val="4230499068"/>
                    </a:ext>
                  </a:extLst>
                </a:gridCol>
                <a:gridCol w="3222326">
                  <a:extLst>
                    <a:ext uri="{9D8B030D-6E8A-4147-A177-3AD203B41FA5}">
                      <a16:colId xmlns:a16="http://schemas.microsoft.com/office/drawing/2014/main" val="4098062936"/>
                    </a:ext>
                  </a:extLst>
                </a:gridCol>
                <a:gridCol w="1371598">
                  <a:extLst>
                    <a:ext uri="{9D8B030D-6E8A-4147-A177-3AD203B41FA5}">
                      <a16:colId xmlns:a16="http://schemas.microsoft.com/office/drawing/2014/main" val="1352746463"/>
                    </a:ext>
                  </a:extLst>
                </a:gridCol>
              </a:tblGrid>
              <a:tr h="300529">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781643">
                <a:tc>
                  <a:txBody>
                    <a:bodyPr/>
                    <a:lstStyle/>
                    <a:p>
                      <a:pPr algn="ctr"/>
                      <a:r>
                        <a:rPr lang="en-GB" dirty="0">
                          <a:latin typeface="Century Gothic" panose="020B0502020202020204" pitchFamily="34" charset="0"/>
                        </a:rPr>
                        <a:t>Adolescence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781643">
                <a:tc>
                  <a:txBody>
                    <a:bodyPr/>
                    <a:lstStyle/>
                    <a:p>
                      <a:pPr algn="ctr"/>
                      <a:r>
                        <a:rPr lang="en-GB" dirty="0">
                          <a:latin typeface="Century Gothic" panose="020B0502020202020204" pitchFamily="34" charset="0"/>
                        </a:rPr>
                        <a:t>Advocate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781643">
                <a:tc>
                  <a:txBody>
                    <a:bodyPr/>
                    <a:lstStyle/>
                    <a:p>
                      <a:pPr algn="ctr"/>
                      <a:r>
                        <a:rPr lang="en-GB" dirty="0">
                          <a:latin typeface="Century Gothic" panose="020B0502020202020204" pitchFamily="34" charset="0"/>
                        </a:rPr>
                        <a:t>Attachment</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781643">
                <a:tc>
                  <a:txBody>
                    <a:bodyPr/>
                    <a:lstStyle/>
                    <a:p>
                      <a:pPr algn="ctr"/>
                      <a:r>
                        <a:rPr lang="en-GB" dirty="0">
                          <a:latin typeface="Century Gothic" panose="020B0502020202020204" pitchFamily="34" charset="0"/>
                        </a:rPr>
                        <a:t>Care package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781643">
                <a:tc>
                  <a:txBody>
                    <a:bodyPr/>
                    <a:lstStyle/>
                    <a:p>
                      <a:pPr algn="ctr"/>
                      <a:r>
                        <a:rPr lang="en-GB" dirty="0">
                          <a:latin typeface="Century Gothic" panose="020B0502020202020204" pitchFamily="34" charset="0"/>
                        </a:rPr>
                        <a:t>Safeguarding</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781643">
                <a:tc>
                  <a:txBody>
                    <a:bodyPr/>
                    <a:lstStyle/>
                    <a:p>
                      <a:pPr algn="ctr"/>
                      <a:r>
                        <a:rPr lang="en-GB" dirty="0">
                          <a:latin typeface="Century Gothic" panose="020B0502020202020204" pitchFamily="34" charset="0"/>
                        </a:rPr>
                        <a:t>Discrimination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781643">
                <a:tc>
                  <a:txBody>
                    <a:bodyPr/>
                    <a:lstStyle/>
                    <a:p>
                      <a:pPr algn="ctr"/>
                      <a:r>
                        <a:rPr lang="en-GB" dirty="0">
                          <a:latin typeface="Century Gothic" panose="020B0502020202020204" pitchFamily="34" charset="0"/>
                        </a:rPr>
                        <a:t>Diversity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781643">
                <a:tc>
                  <a:txBody>
                    <a:bodyPr/>
                    <a:lstStyle/>
                    <a:p>
                      <a:pPr algn="ctr"/>
                      <a:r>
                        <a:rPr lang="en-GB" dirty="0">
                          <a:latin typeface="Century Gothic" panose="020B0502020202020204" pitchFamily="34" charset="0"/>
                        </a:rPr>
                        <a:t>Empathy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507914247"/>
                  </a:ext>
                </a:extLst>
              </a:tr>
              <a:tr h="781643">
                <a:tc>
                  <a:txBody>
                    <a:bodyPr/>
                    <a:lstStyle/>
                    <a:p>
                      <a:pPr algn="ctr"/>
                      <a:r>
                        <a:rPr lang="en-GB" dirty="0">
                          <a:latin typeface="Century Gothic" panose="020B0502020202020204" pitchFamily="34" charset="0"/>
                        </a:rPr>
                        <a:t>Ethical</a:t>
                      </a:r>
                    </a:p>
                  </a:txBody>
                  <a:tcPr anchor="ctr">
                    <a:solidFill>
                      <a:schemeClr val="bg1">
                        <a:lumMod val="95000"/>
                      </a:schemeClr>
                    </a:solidFill>
                  </a:tcPr>
                </a:tc>
                <a:tc>
                  <a:txBody>
                    <a:bodyPr/>
                    <a:lstStyle/>
                    <a:p>
                      <a:pPr algn="ctr"/>
                      <a:endParaRPr lang="en-GB" sz="110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9E5A111D-064E-4CE6-B74E-ABF7503E1416}"/>
              </a:ext>
            </a:extLst>
          </p:cNvPr>
          <p:cNvSpPr>
            <a:spLocks noGrp="1"/>
          </p:cNvSpPr>
          <p:nvPr>
            <p:ph type="sldNum" sz="quarter" idx="12"/>
          </p:nvPr>
        </p:nvSpPr>
        <p:spPr/>
        <p:txBody>
          <a:bodyPr/>
          <a:lstStyle/>
          <a:p>
            <a:fld id="{42197ACC-EB3C-4466-A41B-F6CC006DF8B4}" type="slidenum">
              <a:rPr lang="en-GB" smtClean="0"/>
              <a:t>10</a:t>
            </a:fld>
            <a:endParaRPr lang="en-GB"/>
          </a:p>
        </p:txBody>
      </p:sp>
      <p:sp>
        <p:nvSpPr>
          <p:cNvPr id="3" name="Footer Placeholder 2">
            <a:extLst>
              <a:ext uri="{FF2B5EF4-FFF2-40B4-BE49-F238E27FC236}">
                <a16:creationId xmlns:a16="http://schemas.microsoft.com/office/drawing/2014/main" id="{17799149-6E35-ED1B-9D74-59B6F1E0C0BA}"/>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97929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831724675"/>
              </p:ext>
            </p:extLst>
          </p:nvPr>
        </p:nvGraphicFramePr>
        <p:xfrm>
          <a:off x="471486" y="1232453"/>
          <a:ext cx="5915027" cy="7838884"/>
        </p:xfrm>
        <a:graphic>
          <a:graphicData uri="http://schemas.openxmlformats.org/drawingml/2006/table">
            <a:tbl>
              <a:tblPr firstRow="1" bandRow="1">
                <a:tableStyleId>{5940675A-B579-460E-94D1-54222C63F5DA}</a:tableStyleId>
              </a:tblPr>
              <a:tblGrid>
                <a:gridCol w="1304160">
                  <a:extLst>
                    <a:ext uri="{9D8B030D-6E8A-4147-A177-3AD203B41FA5}">
                      <a16:colId xmlns:a16="http://schemas.microsoft.com/office/drawing/2014/main" val="4230499068"/>
                    </a:ext>
                  </a:extLst>
                </a:gridCol>
                <a:gridCol w="2948754">
                  <a:extLst>
                    <a:ext uri="{9D8B030D-6E8A-4147-A177-3AD203B41FA5}">
                      <a16:colId xmlns:a16="http://schemas.microsoft.com/office/drawing/2014/main" val="4098062936"/>
                    </a:ext>
                  </a:extLst>
                </a:gridCol>
                <a:gridCol w="1662113">
                  <a:extLst>
                    <a:ext uri="{9D8B030D-6E8A-4147-A177-3AD203B41FA5}">
                      <a16:colId xmlns:a16="http://schemas.microsoft.com/office/drawing/2014/main" val="1352746463"/>
                    </a:ext>
                  </a:extLst>
                </a:gridCol>
              </a:tblGrid>
              <a:tr h="326926">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834662">
                <a:tc>
                  <a:txBody>
                    <a:bodyPr/>
                    <a:lstStyle/>
                    <a:p>
                      <a:pPr algn="ctr"/>
                      <a:r>
                        <a:rPr lang="en-GB" dirty="0">
                          <a:latin typeface="Century Gothic" panose="020B0502020202020204" pitchFamily="34" charset="0"/>
                        </a:rPr>
                        <a:t>Person-centred care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834662">
                <a:tc>
                  <a:txBody>
                    <a:bodyPr/>
                    <a:lstStyle/>
                    <a:p>
                      <a:pPr algn="ctr"/>
                      <a:r>
                        <a:rPr lang="en-GB" dirty="0">
                          <a:latin typeface="Century Gothic" panose="020B0502020202020204" pitchFamily="34" charset="0"/>
                        </a:rPr>
                        <a:t>Care values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834662">
                <a:tc>
                  <a:txBody>
                    <a:bodyPr/>
                    <a:lstStyle/>
                    <a:p>
                      <a:pPr algn="ctr"/>
                      <a:r>
                        <a:rPr lang="en-GB" dirty="0">
                          <a:latin typeface="Century Gothic" panose="020B0502020202020204" pitchFamily="34" charset="0"/>
                        </a:rPr>
                        <a:t>Holistic Approach</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834662">
                <a:tc>
                  <a:txBody>
                    <a:bodyPr/>
                    <a:lstStyle/>
                    <a:p>
                      <a:pPr algn="ctr"/>
                      <a:r>
                        <a:rPr lang="en-GB" dirty="0">
                          <a:latin typeface="Century Gothic" panose="020B0502020202020204" pitchFamily="34" charset="0"/>
                        </a:rPr>
                        <a:t>Multi-disciplinary team</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834662">
                <a:tc>
                  <a:txBody>
                    <a:bodyPr/>
                    <a:lstStyle/>
                    <a:p>
                      <a:pPr algn="ctr"/>
                      <a:r>
                        <a:rPr lang="en-GB" dirty="0">
                          <a:latin typeface="Century Gothic" panose="020B0502020202020204" pitchFamily="34" charset="0"/>
                        </a:rPr>
                        <a:t>Physiology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834662">
                <a:tc>
                  <a:txBody>
                    <a:bodyPr/>
                    <a:lstStyle/>
                    <a:p>
                      <a:pPr algn="ctr"/>
                      <a:r>
                        <a:rPr lang="en-GB" dirty="0">
                          <a:latin typeface="Century Gothic" panose="020B0502020202020204" pitchFamily="34" charset="0"/>
                        </a:rPr>
                        <a:t>Health and care legislation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71158902"/>
                  </a:ext>
                </a:extLst>
              </a:tr>
              <a:tr h="834662">
                <a:tc>
                  <a:txBody>
                    <a:bodyPr/>
                    <a:lstStyle/>
                    <a:p>
                      <a:pPr algn="ctr"/>
                      <a:r>
                        <a:rPr lang="en-GB" dirty="0">
                          <a:latin typeface="Century Gothic" panose="020B0502020202020204" pitchFamily="34" charset="0"/>
                        </a:rPr>
                        <a:t>Risk Assessment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834662">
                <a:tc>
                  <a:txBody>
                    <a:bodyPr/>
                    <a:lstStyle/>
                    <a:p>
                      <a:pPr algn="ctr"/>
                      <a:r>
                        <a:rPr lang="en-GB" sz="1300" dirty="0">
                          <a:latin typeface="Century Gothic" panose="020B0502020202020204" pitchFamily="34" charset="0"/>
                        </a:rPr>
                        <a:t> Meeting people’s needs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834662">
                <a:tc>
                  <a:txBody>
                    <a:bodyPr/>
                    <a:lstStyle/>
                    <a:p>
                      <a:pPr algn="ctr"/>
                      <a:r>
                        <a:rPr lang="en-GB" dirty="0">
                          <a:latin typeface="Century Gothic" panose="020B0502020202020204" pitchFamily="34" charset="0"/>
                        </a:rPr>
                        <a:t>Self-Esteem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798D3217-0EA7-4DE8-B5F9-3A6D515D2701}"/>
              </a:ext>
            </a:extLst>
          </p:cNvPr>
          <p:cNvSpPr>
            <a:spLocks noGrp="1"/>
          </p:cNvSpPr>
          <p:nvPr>
            <p:ph type="sldNum" sz="quarter" idx="12"/>
          </p:nvPr>
        </p:nvSpPr>
        <p:spPr/>
        <p:txBody>
          <a:bodyPr/>
          <a:lstStyle/>
          <a:p>
            <a:fld id="{42197ACC-EB3C-4466-A41B-F6CC006DF8B4}" type="slidenum">
              <a:rPr lang="en-GB" smtClean="0"/>
              <a:t>11</a:t>
            </a:fld>
            <a:endParaRPr lang="en-GB"/>
          </a:p>
        </p:txBody>
      </p:sp>
      <p:sp>
        <p:nvSpPr>
          <p:cNvPr id="3" name="Footer Placeholder 2">
            <a:extLst>
              <a:ext uri="{FF2B5EF4-FFF2-40B4-BE49-F238E27FC236}">
                <a16:creationId xmlns:a16="http://schemas.microsoft.com/office/drawing/2014/main" id="{125A0867-F9EB-159D-B023-DEFAA305045E}"/>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07172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EA4C7-375E-463E-8179-A436DD729646}"/>
              </a:ext>
            </a:extLst>
          </p:cNvPr>
          <p:cNvSpPr/>
          <p:nvPr/>
        </p:nvSpPr>
        <p:spPr>
          <a:xfrm>
            <a:off x="146530" y="106861"/>
            <a:ext cx="6564940" cy="523220"/>
          </a:xfrm>
          <a:prstGeom prst="rect">
            <a:avLst/>
          </a:prstGeom>
        </p:spPr>
        <p:txBody>
          <a:bodyPr wrap="square">
            <a:spAutoFit/>
          </a:bodyPr>
          <a:lstStyle/>
          <a:p>
            <a:pPr algn="ctr"/>
            <a:r>
              <a:rPr lang="en-GB" sz="1400" b="1" dirty="0">
                <a:solidFill>
                  <a:schemeClr val="accent1"/>
                </a:solidFill>
                <a:latin typeface="Century Gothic" panose="020B0502020202020204" pitchFamily="34" charset="0"/>
              </a:rPr>
              <a:t>Task: Research a list of Health and Social Care jobs/ medical terms for each letter of the alphabet</a:t>
            </a:r>
          </a:p>
        </p:txBody>
      </p:sp>
      <p:pic>
        <p:nvPicPr>
          <p:cNvPr id="4" name="Picture 3">
            <a:extLst>
              <a:ext uri="{FF2B5EF4-FFF2-40B4-BE49-F238E27FC236}">
                <a16:creationId xmlns:a16="http://schemas.microsoft.com/office/drawing/2014/main" id="{788E94BD-AE6C-498D-8D68-4E81BD8A5C91}"/>
              </a:ext>
            </a:extLst>
          </p:cNvPr>
          <p:cNvPicPr>
            <a:picLocks noChangeAspect="1"/>
          </p:cNvPicPr>
          <p:nvPr/>
        </p:nvPicPr>
        <p:blipFill rotWithShape="1">
          <a:blip r:embed="rId2"/>
          <a:srcRect b="4216"/>
          <a:stretch/>
        </p:blipFill>
        <p:spPr>
          <a:xfrm>
            <a:off x="1561144" y="803539"/>
            <a:ext cx="3744118" cy="2510399"/>
          </a:xfrm>
          <a:prstGeom prst="rect">
            <a:avLst/>
          </a:prstGeom>
        </p:spPr>
      </p:pic>
      <p:pic>
        <p:nvPicPr>
          <p:cNvPr id="5" name="Picture 4">
            <a:extLst>
              <a:ext uri="{FF2B5EF4-FFF2-40B4-BE49-F238E27FC236}">
                <a16:creationId xmlns:a16="http://schemas.microsoft.com/office/drawing/2014/main" id="{4BE99DC2-FDD2-444A-A39A-14EF01EEC98D}"/>
              </a:ext>
            </a:extLst>
          </p:cNvPr>
          <p:cNvPicPr>
            <a:picLocks noChangeAspect="1"/>
          </p:cNvPicPr>
          <p:nvPr/>
        </p:nvPicPr>
        <p:blipFill>
          <a:blip r:embed="rId3"/>
          <a:stretch>
            <a:fillRect/>
          </a:stretch>
        </p:blipFill>
        <p:spPr>
          <a:xfrm rot="500782">
            <a:off x="5194292" y="890906"/>
            <a:ext cx="1207352" cy="1243013"/>
          </a:xfrm>
          <a:prstGeom prst="rect">
            <a:avLst/>
          </a:prstGeom>
        </p:spPr>
      </p:pic>
      <p:pic>
        <p:nvPicPr>
          <p:cNvPr id="6" name="Picture 5">
            <a:extLst>
              <a:ext uri="{FF2B5EF4-FFF2-40B4-BE49-F238E27FC236}">
                <a16:creationId xmlns:a16="http://schemas.microsoft.com/office/drawing/2014/main" id="{36F84E4D-A090-43AC-81B4-51135C3838B0}"/>
              </a:ext>
            </a:extLst>
          </p:cNvPr>
          <p:cNvPicPr>
            <a:picLocks noChangeAspect="1"/>
          </p:cNvPicPr>
          <p:nvPr/>
        </p:nvPicPr>
        <p:blipFill rotWithShape="1">
          <a:blip r:embed="rId4"/>
          <a:srcRect l="42915"/>
          <a:stretch/>
        </p:blipFill>
        <p:spPr>
          <a:xfrm rot="907080">
            <a:off x="5079194" y="2073478"/>
            <a:ext cx="1239564" cy="1546777"/>
          </a:xfrm>
          <a:prstGeom prst="rect">
            <a:avLst/>
          </a:prstGeom>
        </p:spPr>
      </p:pic>
      <p:pic>
        <p:nvPicPr>
          <p:cNvPr id="7" name="Picture 6">
            <a:extLst>
              <a:ext uri="{FF2B5EF4-FFF2-40B4-BE49-F238E27FC236}">
                <a16:creationId xmlns:a16="http://schemas.microsoft.com/office/drawing/2014/main" id="{A0DF70E8-66B1-4335-A5D7-4EB22F55EE72}"/>
              </a:ext>
            </a:extLst>
          </p:cNvPr>
          <p:cNvPicPr>
            <a:picLocks noChangeAspect="1"/>
          </p:cNvPicPr>
          <p:nvPr/>
        </p:nvPicPr>
        <p:blipFill rotWithShape="1">
          <a:blip r:embed="rId5"/>
          <a:srcRect t="6357" r="2741" b="6522"/>
          <a:stretch/>
        </p:blipFill>
        <p:spPr>
          <a:xfrm rot="21196387">
            <a:off x="439296" y="818131"/>
            <a:ext cx="1202014" cy="1441868"/>
          </a:xfrm>
          <a:prstGeom prst="rect">
            <a:avLst/>
          </a:prstGeom>
        </p:spPr>
      </p:pic>
      <p:pic>
        <p:nvPicPr>
          <p:cNvPr id="8" name="Picture 7">
            <a:extLst>
              <a:ext uri="{FF2B5EF4-FFF2-40B4-BE49-F238E27FC236}">
                <a16:creationId xmlns:a16="http://schemas.microsoft.com/office/drawing/2014/main" id="{572621B6-1399-4032-96E1-792C2E1E8F93}"/>
              </a:ext>
            </a:extLst>
          </p:cNvPr>
          <p:cNvPicPr>
            <a:picLocks noChangeAspect="1"/>
          </p:cNvPicPr>
          <p:nvPr/>
        </p:nvPicPr>
        <p:blipFill rotWithShape="1">
          <a:blip r:embed="rId6"/>
          <a:srcRect l="26768" r="25976"/>
          <a:stretch/>
        </p:blipFill>
        <p:spPr>
          <a:xfrm rot="21055313">
            <a:off x="493259" y="2316959"/>
            <a:ext cx="1094088" cy="1433140"/>
          </a:xfrm>
          <a:prstGeom prst="rect">
            <a:avLst/>
          </a:prstGeom>
        </p:spPr>
      </p:pic>
      <p:pic>
        <p:nvPicPr>
          <p:cNvPr id="9" name="Picture 8">
            <a:extLst>
              <a:ext uri="{FF2B5EF4-FFF2-40B4-BE49-F238E27FC236}">
                <a16:creationId xmlns:a16="http://schemas.microsoft.com/office/drawing/2014/main" id="{635B4501-FC0F-49CB-A1B6-FD5FF2F089E2}"/>
              </a:ext>
            </a:extLst>
          </p:cNvPr>
          <p:cNvPicPr>
            <a:picLocks noChangeAspect="1"/>
          </p:cNvPicPr>
          <p:nvPr/>
        </p:nvPicPr>
        <p:blipFill>
          <a:blip r:embed="rId7"/>
          <a:stretch>
            <a:fillRect/>
          </a:stretch>
        </p:blipFill>
        <p:spPr>
          <a:xfrm>
            <a:off x="358985" y="741496"/>
            <a:ext cx="6111965" cy="3335817"/>
          </a:xfrm>
          <a:prstGeom prst="rect">
            <a:avLst/>
          </a:prstGeom>
        </p:spPr>
      </p:pic>
      <p:sp>
        <p:nvSpPr>
          <p:cNvPr id="2" name="TextBox 1">
            <a:extLst>
              <a:ext uri="{FF2B5EF4-FFF2-40B4-BE49-F238E27FC236}">
                <a16:creationId xmlns:a16="http://schemas.microsoft.com/office/drawing/2014/main" id="{E5BCED7E-6F4A-4A80-84FD-60129E5CA76C}"/>
              </a:ext>
            </a:extLst>
          </p:cNvPr>
          <p:cNvSpPr txBox="1"/>
          <p:nvPr/>
        </p:nvSpPr>
        <p:spPr>
          <a:xfrm>
            <a:off x="306870" y="4139356"/>
            <a:ext cx="6376881" cy="5693866"/>
          </a:xfrm>
          <a:prstGeom prst="rect">
            <a:avLst/>
          </a:prstGeom>
          <a:noFill/>
        </p:spPr>
        <p:txBody>
          <a:bodyPr wrap="square" numCol="2" rtlCol="0">
            <a:spAutoFit/>
          </a:bodyPr>
          <a:lstStyle/>
          <a:p>
            <a:r>
              <a:rPr lang="en-GB" sz="2800" b="1" dirty="0">
                <a:latin typeface="Century Gothic" panose="020B0502020202020204" pitchFamily="34" charset="0"/>
              </a:rPr>
              <a:t>A</a:t>
            </a:r>
          </a:p>
          <a:p>
            <a:r>
              <a:rPr lang="en-GB" sz="2800" b="1" dirty="0">
                <a:latin typeface="Century Gothic" panose="020B0502020202020204" pitchFamily="34" charset="0"/>
              </a:rPr>
              <a:t>B</a:t>
            </a:r>
          </a:p>
          <a:p>
            <a:r>
              <a:rPr lang="en-GB" sz="2800" b="1" dirty="0">
                <a:latin typeface="Century Gothic" panose="020B0502020202020204" pitchFamily="34" charset="0"/>
              </a:rPr>
              <a:t>C</a:t>
            </a:r>
          </a:p>
          <a:p>
            <a:r>
              <a:rPr lang="en-GB" sz="2800" b="1" dirty="0">
                <a:latin typeface="Century Gothic" panose="020B0502020202020204" pitchFamily="34" charset="0"/>
              </a:rPr>
              <a:t>D</a:t>
            </a:r>
          </a:p>
          <a:p>
            <a:r>
              <a:rPr lang="en-GB" sz="2800" b="1" dirty="0">
                <a:latin typeface="Century Gothic" panose="020B0502020202020204" pitchFamily="34" charset="0"/>
              </a:rPr>
              <a:t>E</a:t>
            </a:r>
          </a:p>
          <a:p>
            <a:r>
              <a:rPr lang="en-GB" sz="2800" b="1" dirty="0">
                <a:latin typeface="Century Gothic" panose="020B0502020202020204" pitchFamily="34" charset="0"/>
              </a:rPr>
              <a:t>F</a:t>
            </a:r>
          </a:p>
          <a:p>
            <a:r>
              <a:rPr lang="en-GB" sz="2800" b="1" dirty="0">
                <a:latin typeface="Century Gothic" panose="020B0502020202020204" pitchFamily="34" charset="0"/>
              </a:rPr>
              <a:t>G</a:t>
            </a:r>
          </a:p>
          <a:p>
            <a:r>
              <a:rPr lang="en-GB" sz="2800" b="1" dirty="0">
                <a:latin typeface="Century Gothic" panose="020B0502020202020204" pitchFamily="34" charset="0"/>
              </a:rPr>
              <a:t>H</a:t>
            </a:r>
          </a:p>
          <a:p>
            <a:r>
              <a:rPr lang="en-GB" sz="2800" b="1" dirty="0">
                <a:latin typeface="Century Gothic" panose="020B0502020202020204" pitchFamily="34" charset="0"/>
              </a:rPr>
              <a:t>I</a:t>
            </a:r>
          </a:p>
          <a:p>
            <a:r>
              <a:rPr lang="en-GB" sz="2800" b="1" dirty="0">
                <a:latin typeface="Century Gothic" panose="020B0502020202020204" pitchFamily="34" charset="0"/>
              </a:rPr>
              <a:t>J</a:t>
            </a:r>
          </a:p>
          <a:p>
            <a:r>
              <a:rPr lang="en-GB" sz="2800" b="1" dirty="0">
                <a:latin typeface="Century Gothic" panose="020B0502020202020204" pitchFamily="34" charset="0"/>
              </a:rPr>
              <a:t>K</a:t>
            </a:r>
          </a:p>
          <a:p>
            <a:r>
              <a:rPr lang="en-GB" sz="2800" b="1" dirty="0">
                <a:latin typeface="Century Gothic" panose="020B0502020202020204" pitchFamily="34" charset="0"/>
              </a:rPr>
              <a:t>L</a:t>
            </a:r>
          </a:p>
          <a:p>
            <a:r>
              <a:rPr lang="en-GB" sz="2800" b="1" dirty="0">
                <a:latin typeface="Century Gothic" panose="020B0502020202020204" pitchFamily="34" charset="0"/>
              </a:rPr>
              <a:t>M</a:t>
            </a:r>
          </a:p>
          <a:p>
            <a:r>
              <a:rPr lang="en-GB" sz="2800" b="1" dirty="0">
                <a:latin typeface="Century Gothic" panose="020B0502020202020204" pitchFamily="34" charset="0"/>
              </a:rPr>
              <a:t>N</a:t>
            </a:r>
          </a:p>
          <a:p>
            <a:r>
              <a:rPr lang="en-GB" sz="2800" b="1" dirty="0">
                <a:latin typeface="Century Gothic" panose="020B0502020202020204" pitchFamily="34" charset="0"/>
              </a:rPr>
              <a:t>O</a:t>
            </a:r>
          </a:p>
          <a:p>
            <a:r>
              <a:rPr lang="en-GB" sz="2800" b="1" dirty="0">
                <a:latin typeface="Century Gothic" panose="020B0502020202020204" pitchFamily="34" charset="0"/>
              </a:rPr>
              <a:t>P</a:t>
            </a:r>
          </a:p>
          <a:p>
            <a:r>
              <a:rPr lang="en-GB" sz="2800" b="1" dirty="0">
                <a:latin typeface="Century Gothic" panose="020B0502020202020204" pitchFamily="34" charset="0"/>
              </a:rPr>
              <a:t>Q</a:t>
            </a:r>
          </a:p>
          <a:p>
            <a:r>
              <a:rPr lang="en-GB" sz="2800" b="1" dirty="0">
                <a:latin typeface="Century Gothic" panose="020B0502020202020204" pitchFamily="34" charset="0"/>
              </a:rPr>
              <a:t>R</a:t>
            </a:r>
          </a:p>
          <a:p>
            <a:r>
              <a:rPr lang="en-GB" sz="2800" b="1" dirty="0">
                <a:latin typeface="Century Gothic" panose="020B0502020202020204" pitchFamily="34" charset="0"/>
              </a:rPr>
              <a:t>S</a:t>
            </a:r>
          </a:p>
          <a:p>
            <a:r>
              <a:rPr lang="en-GB" sz="2800" b="1" dirty="0">
                <a:latin typeface="Century Gothic" panose="020B0502020202020204" pitchFamily="34" charset="0"/>
              </a:rPr>
              <a:t>T</a:t>
            </a:r>
          </a:p>
          <a:p>
            <a:r>
              <a:rPr lang="en-GB" sz="2800" b="1" dirty="0">
                <a:latin typeface="Century Gothic" panose="020B0502020202020204" pitchFamily="34" charset="0"/>
              </a:rPr>
              <a:t>U</a:t>
            </a:r>
          </a:p>
          <a:p>
            <a:r>
              <a:rPr lang="en-GB" sz="2800" b="1" dirty="0">
                <a:latin typeface="Century Gothic" panose="020B0502020202020204" pitchFamily="34" charset="0"/>
              </a:rPr>
              <a:t>V</a:t>
            </a:r>
          </a:p>
          <a:p>
            <a:r>
              <a:rPr lang="en-GB" sz="2800" b="1" dirty="0">
                <a:latin typeface="Century Gothic" panose="020B0502020202020204" pitchFamily="34" charset="0"/>
              </a:rPr>
              <a:t>W</a:t>
            </a:r>
          </a:p>
          <a:p>
            <a:r>
              <a:rPr lang="en-GB" sz="2800" b="1" dirty="0">
                <a:latin typeface="Century Gothic" panose="020B0502020202020204" pitchFamily="34" charset="0"/>
              </a:rPr>
              <a:t>X</a:t>
            </a:r>
          </a:p>
          <a:p>
            <a:r>
              <a:rPr lang="en-GB" sz="2800" b="1" dirty="0">
                <a:latin typeface="Century Gothic" panose="020B0502020202020204" pitchFamily="34" charset="0"/>
              </a:rPr>
              <a:t>Y</a:t>
            </a:r>
          </a:p>
          <a:p>
            <a:r>
              <a:rPr lang="en-GB" sz="2800" b="1" dirty="0">
                <a:latin typeface="Century Gothic" panose="020B0502020202020204" pitchFamily="34" charset="0"/>
              </a:rPr>
              <a:t>Z</a:t>
            </a:r>
          </a:p>
        </p:txBody>
      </p:sp>
      <p:sp>
        <p:nvSpPr>
          <p:cNvPr id="10" name="Slide Number Placeholder 9">
            <a:extLst>
              <a:ext uri="{FF2B5EF4-FFF2-40B4-BE49-F238E27FC236}">
                <a16:creationId xmlns:a16="http://schemas.microsoft.com/office/drawing/2014/main" id="{72D47329-51B3-4F4B-A868-7F2CC0B8AADD}"/>
              </a:ext>
            </a:extLst>
          </p:cNvPr>
          <p:cNvSpPr>
            <a:spLocks noGrp="1"/>
          </p:cNvSpPr>
          <p:nvPr>
            <p:ph type="sldNum" sz="quarter" idx="12"/>
          </p:nvPr>
        </p:nvSpPr>
        <p:spPr/>
        <p:txBody>
          <a:bodyPr/>
          <a:lstStyle/>
          <a:p>
            <a:fld id="{42197ACC-EB3C-4466-A41B-F6CC006DF8B4}" type="slidenum">
              <a:rPr lang="en-GB" smtClean="0"/>
              <a:t>12</a:t>
            </a:fld>
            <a:endParaRPr lang="en-GB"/>
          </a:p>
        </p:txBody>
      </p:sp>
    </p:spTree>
    <p:extLst>
      <p:ext uri="{BB962C8B-B14F-4D97-AF65-F5344CB8AC3E}">
        <p14:creationId xmlns:p14="http://schemas.microsoft.com/office/powerpoint/2010/main" val="243107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09A285-A7CF-4141-993F-166C099095A8}"/>
              </a:ext>
            </a:extLst>
          </p:cNvPr>
          <p:cNvSpPr txBox="1"/>
          <p:nvPr/>
        </p:nvSpPr>
        <p:spPr>
          <a:xfrm>
            <a:off x="630140" y="458739"/>
            <a:ext cx="5446644" cy="800219"/>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Information Leaflet Task</a:t>
            </a:r>
          </a:p>
          <a:p>
            <a:pPr algn="ctr"/>
            <a:r>
              <a:rPr lang="en-GB" b="1" dirty="0">
                <a:solidFill>
                  <a:schemeClr val="accent1"/>
                </a:solidFill>
                <a:latin typeface="Century Gothic" panose="020B0502020202020204" pitchFamily="34" charset="0"/>
              </a:rPr>
              <a:t>Choose one of the below</a:t>
            </a:r>
          </a:p>
        </p:txBody>
      </p:sp>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13</a:t>
            </a:fld>
            <a:endParaRPr lang="en-GB"/>
          </a:p>
        </p:txBody>
      </p:sp>
      <p:sp>
        <p:nvSpPr>
          <p:cNvPr id="9" name="Footer Placeholder 8">
            <a:extLst>
              <a:ext uri="{FF2B5EF4-FFF2-40B4-BE49-F238E27FC236}">
                <a16:creationId xmlns:a16="http://schemas.microsoft.com/office/drawing/2014/main" id="{C1C26B1F-E154-7E17-8290-6737787E3DFA}"/>
              </a:ext>
            </a:extLst>
          </p:cNvPr>
          <p:cNvSpPr>
            <a:spLocks noGrp="1"/>
          </p:cNvSpPr>
          <p:nvPr>
            <p:ph type="ftr" sz="quarter" idx="11"/>
          </p:nvPr>
        </p:nvSpPr>
        <p:spPr>
          <a:xfrm>
            <a:off x="1236132" y="9348000"/>
            <a:ext cx="4323570" cy="527403"/>
          </a:xfrm>
        </p:spPr>
        <p:txBody>
          <a:bodyPr/>
          <a:lstStyle/>
          <a:p>
            <a:r>
              <a:rPr lang="en-GB"/>
              <a:t>Resources &gt; https://www.tes.com/teaching-resources/shop/HSCresources </a:t>
            </a:r>
          </a:p>
        </p:txBody>
      </p:sp>
      <p:sp>
        <p:nvSpPr>
          <p:cNvPr id="13" name="TextBox 12">
            <a:extLst>
              <a:ext uri="{FF2B5EF4-FFF2-40B4-BE49-F238E27FC236}">
                <a16:creationId xmlns:a16="http://schemas.microsoft.com/office/drawing/2014/main" id="{20FD79A8-D5B1-FD29-7691-CD6EF637ABA3}"/>
              </a:ext>
            </a:extLst>
          </p:cNvPr>
          <p:cNvSpPr txBox="1"/>
          <p:nvPr/>
        </p:nvSpPr>
        <p:spPr>
          <a:xfrm>
            <a:off x="781215" y="1575865"/>
            <a:ext cx="5295569" cy="3893374"/>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the government recommendations for the below lifestyle factors and produce and educational information leaflet on how to live a healthy life.</a:t>
            </a:r>
          </a:p>
          <a:p>
            <a:endParaRPr lang="en-GB" sz="1300" b="1" dirty="0">
              <a:solidFill>
                <a:schemeClr val="accent5">
                  <a:lumMod val="75000"/>
                </a:schemeClr>
              </a:solidFill>
              <a:latin typeface="Century Gothic" panose="020B0502020202020204" pitchFamily="34" charset="0"/>
            </a:endParaRP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Alcohol units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Exercise</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Hydration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Nutritional diet</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Sleep</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Smoking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Prescription and illegal drugs</a:t>
            </a:r>
          </a:p>
          <a:p>
            <a:endParaRPr lang="en-GB" b="1" dirty="0">
              <a:solidFill>
                <a:schemeClr val="accent5">
                  <a:lumMod val="7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C065E6F-452D-6D09-EC09-09BBCF34D72C}"/>
              </a:ext>
            </a:extLst>
          </p:cNvPr>
          <p:cNvSpPr txBox="1"/>
          <p:nvPr/>
        </p:nvSpPr>
        <p:spPr>
          <a:xfrm>
            <a:off x="781215" y="5715808"/>
            <a:ext cx="5295569" cy="3416320"/>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different techniques to manage stress, worries and anxieties and produce an educational leaflet on how to maintain good mental health. </a:t>
            </a:r>
          </a:p>
          <a:p>
            <a:endParaRPr lang="en-GB" b="1" dirty="0">
              <a:solidFill>
                <a:schemeClr val="accent5">
                  <a:lumMod val="75000"/>
                </a:schemeClr>
              </a:solidFill>
              <a:latin typeface="Century Gothic" panose="020B0502020202020204" pitchFamily="34" charset="0"/>
            </a:endParaRP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Grounding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Breathing exercises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 time and saying no</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Meditation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Avoid unhealthy habits</a:t>
            </a:r>
          </a:p>
          <a:p>
            <a:endParaRPr lang="en-GB" b="1"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380118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138301-EAB0-4B64-958A-CEF04D14981E}"/>
              </a:ext>
            </a:extLst>
          </p:cNvPr>
          <p:cNvPicPr>
            <a:picLocks noChangeAspect="1"/>
          </p:cNvPicPr>
          <p:nvPr/>
        </p:nvPicPr>
        <p:blipFill>
          <a:blip r:embed="rId2"/>
          <a:stretch>
            <a:fillRect/>
          </a:stretch>
        </p:blipFill>
        <p:spPr>
          <a:xfrm>
            <a:off x="62163" y="98193"/>
            <a:ext cx="6721423" cy="3758190"/>
          </a:xfrm>
          <a:prstGeom prst="rect">
            <a:avLst/>
          </a:prstGeom>
        </p:spPr>
      </p:pic>
      <p:pic>
        <p:nvPicPr>
          <p:cNvPr id="3" name="Picture 2">
            <a:extLst>
              <a:ext uri="{FF2B5EF4-FFF2-40B4-BE49-F238E27FC236}">
                <a16:creationId xmlns:a16="http://schemas.microsoft.com/office/drawing/2014/main" id="{381EE3C8-8375-4006-8392-7A81B6997ACF}"/>
              </a:ext>
            </a:extLst>
          </p:cNvPr>
          <p:cNvPicPr>
            <a:picLocks noChangeAspect="1"/>
          </p:cNvPicPr>
          <p:nvPr/>
        </p:nvPicPr>
        <p:blipFill>
          <a:blip r:embed="rId3"/>
          <a:stretch>
            <a:fillRect/>
          </a:stretch>
        </p:blipFill>
        <p:spPr>
          <a:xfrm>
            <a:off x="286348" y="622904"/>
            <a:ext cx="1768503" cy="3040064"/>
          </a:xfrm>
          <a:prstGeom prst="rect">
            <a:avLst/>
          </a:prstGeom>
        </p:spPr>
      </p:pic>
      <p:pic>
        <p:nvPicPr>
          <p:cNvPr id="4" name="Picture 3">
            <a:extLst>
              <a:ext uri="{FF2B5EF4-FFF2-40B4-BE49-F238E27FC236}">
                <a16:creationId xmlns:a16="http://schemas.microsoft.com/office/drawing/2014/main" id="{7CC824ED-CDF8-4014-9B72-0763B07F14B9}"/>
              </a:ext>
            </a:extLst>
          </p:cNvPr>
          <p:cNvPicPr>
            <a:picLocks noChangeAspect="1"/>
          </p:cNvPicPr>
          <p:nvPr/>
        </p:nvPicPr>
        <p:blipFill rotWithShape="1">
          <a:blip r:embed="rId4"/>
          <a:srcRect b="6269"/>
          <a:stretch/>
        </p:blipFill>
        <p:spPr>
          <a:xfrm>
            <a:off x="4528962" y="757845"/>
            <a:ext cx="2133065" cy="2924985"/>
          </a:xfrm>
          <a:prstGeom prst="rect">
            <a:avLst/>
          </a:prstGeom>
          <a:ln>
            <a:noFill/>
          </a:ln>
          <a:effectLst>
            <a:softEdge rad="112500"/>
          </a:effectLst>
        </p:spPr>
      </p:pic>
      <p:sp>
        <p:nvSpPr>
          <p:cNvPr id="5" name="TextBox 4">
            <a:extLst>
              <a:ext uri="{FF2B5EF4-FFF2-40B4-BE49-F238E27FC236}">
                <a16:creationId xmlns:a16="http://schemas.microsoft.com/office/drawing/2014/main" id="{FC09A285-A7CF-4141-993F-166C099095A8}"/>
              </a:ext>
            </a:extLst>
          </p:cNvPr>
          <p:cNvSpPr txBox="1"/>
          <p:nvPr/>
        </p:nvSpPr>
        <p:spPr>
          <a:xfrm>
            <a:off x="1190662" y="113034"/>
            <a:ext cx="4464423" cy="523220"/>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History of the NHS</a:t>
            </a:r>
          </a:p>
        </p:txBody>
      </p:sp>
      <p:sp>
        <p:nvSpPr>
          <p:cNvPr id="6" name="TextBox 5">
            <a:extLst>
              <a:ext uri="{FF2B5EF4-FFF2-40B4-BE49-F238E27FC236}">
                <a16:creationId xmlns:a16="http://schemas.microsoft.com/office/drawing/2014/main" id="{A4444A8B-59FB-4C84-8DEA-52197B0A11E5}"/>
              </a:ext>
            </a:extLst>
          </p:cNvPr>
          <p:cNvSpPr txBox="1"/>
          <p:nvPr/>
        </p:nvSpPr>
        <p:spPr>
          <a:xfrm>
            <a:off x="2109384" y="675979"/>
            <a:ext cx="2455266" cy="3208571"/>
          </a:xfrm>
          <a:prstGeom prst="rect">
            <a:avLst/>
          </a:prstGeom>
          <a:noFill/>
        </p:spPr>
        <p:txBody>
          <a:bodyPr wrap="square" rtlCol="0">
            <a:spAutoFit/>
          </a:bodyPr>
          <a:lstStyle/>
          <a:p>
            <a:pPr algn="ctr"/>
            <a:r>
              <a:rPr lang="en-GB" sz="1125" dirty="0">
                <a:solidFill>
                  <a:schemeClr val="accent1"/>
                </a:solidFill>
                <a:latin typeface="Century Gothic" panose="020B0502020202020204" pitchFamily="34" charset="0"/>
              </a:rPr>
              <a:t>Write a report or produce a video presentation on the history of the NHS.</a:t>
            </a:r>
          </a:p>
          <a:p>
            <a:pPr algn="ctr"/>
            <a:endParaRPr lang="en-GB" sz="1125" dirty="0">
              <a:solidFill>
                <a:schemeClr val="accent1"/>
              </a:solidFill>
              <a:latin typeface="Century Gothic" panose="020B0502020202020204" pitchFamily="34" charset="0"/>
            </a:endParaRPr>
          </a:p>
          <a:p>
            <a:pPr algn="ctr"/>
            <a:r>
              <a:rPr lang="en-GB" sz="1125" dirty="0">
                <a:solidFill>
                  <a:schemeClr val="accent1"/>
                </a:solidFill>
                <a:latin typeface="Century Gothic" panose="020B0502020202020204" pitchFamily="34" charset="0"/>
              </a:rPr>
              <a:t>Include sections on:</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Healthcare before the NHS</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When/ why the NHS was introduced.</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What the NHS does</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Significance of the NHS in the UK.</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How is the NHS different from other countries?</a:t>
            </a:r>
          </a:p>
          <a:p>
            <a:pPr marL="192867" indent="-192867">
              <a:buFont typeface="Arial" panose="020B0604020202020204" pitchFamily="34" charset="0"/>
              <a:buChar char="•"/>
            </a:pPr>
            <a:r>
              <a:rPr lang="en-GB" sz="1125" dirty="0">
                <a:solidFill>
                  <a:schemeClr val="accent1"/>
                </a:solidFill>
                <a:latin typeface="Century Gothic" panose="020B0502020202020204" pitchFamily="34" charset="0"/>
              </a:rPr>
              <a:t>References for sources of information that you’ve used. </a:t>
            </a:r>
          </a:p>
          <a:p>
            <a:pPr marL="192867" indent="-192867">
              <a:buFont typeface="Arial" panose="020B0604020202020204" pitchFamily="34" charset="0"/>
              <a:buChar char="•"/>
            </a:pPr>
            <a:endParaRPr lang="en-GB" sz="1125" dirty="0">
              <a:solidFill>
                <a:schemeClr val="accent1"/>
              </a:solidFill>
              <a:latin typeface="Century Gothic" panose="020B0502020202020204" pitchFamily="34" charset="0"/>
            </a:endParaRPr>
          </a:p>
          <a:p>
            <a:r>
              <a:rPr lang="en-GB" sz="1125" dirty="0">
                <a:solidFill>
                  <a:schemeClr val="accent1"/>
                </a:solidFill>
                <a:latin typeface="Century Gothic" panose="020B0502020202020204" pitchFamily="34" charset="0"/>
              </a:rPr>
              <a:t>Some information is below to help you.</a:t>
            </a:r>
          </a:p>
        </p:txBody>
      </p:sp>
      <p:pic>
        <p:nvPicPr>
          <p:cNvPr id="8" name="Picture 7">
            <a:extLst>
              <a:ext uri="{FF2B5EF4-FFF2-40B4-BE49-F238E27FC236}">
                <a16:creationId xmlns:a16="http://schemas.microsoft.com/office/drawing/2014/main" id="{25B3623B-5F2C-4818-A560-2BC9DB9F79E5}"/>
              </a:ext>
            </a:extLst>
          </p:cNvPr>
          <p:cNvPicPr>
            <a:picLocks noChangeAspect="1"/>
          </p:cNvPicPr>
          <p:nvPr/>
        </p:nvPicPr>
        <p:blipFill>
          <a:blip r:embed="rId5"/>
          <a:stretch>
            <a:fillRect/>
          </a:stretch>
        </p:blipFill>
        <p:spPr>
          <a:xfrm>
            <a:off x="2632917" y="7625426"/>
            <a:ext cx="3863466" cy="2024209"/>
          </a:xfrm>
          <a:prstGeom prst="rect">
            <a:avLst/>
          </a:prstGeom>
        </p:spPr>
      </p:pic>
      <p:sp>
        <p:nvSpPr>
          <p:cNvPr id="10" name="TextBox 9">
            <a:extLst>
              <a:ext uri="{FF2B5EF4-FFF2-40B4-BE49-F238E27FC236}">
                <a16:creationId xmlns:a16="http://schemas.microsoft.com/office/drawing/2014/main" id="{9BE52F3E-1F19-49E3-A864-1607C4ADC1DB}"/>
              </a:ext>
            </a:extLst>
          </p:cNvPr>
          <p:cNvSpPr txBox="1"/>
          <p:nvPr/>
        </p:nvSpPr>
        <p:spPr>
          <a:xfrm>
            <a:off x="0" y="3702693"/>
            <a:ext cx="6795835" cy="1477328"/>
          </a:xfrm>
          <a:prstGeom prst="rect">
            <a:avLst/>
          </a:prstGeom>
          <a:noFill/>
        </p:spPr>
        <p:txBody>
          <a:bodyPr wrap="square" rtlCol="0">
            <a:spAutoFit/>
          </a:bodyPr>
          <a:lstStyle/>
          <a:p>
            <a:endParaRPr lang="en-GB" sz="1000" dirty="0"/>
          </a:p>
          <a:p>
            <a:r>
              <a:rPr lang="en-GB" sz="1000" b="1" dirty="0"/>
              <a:t>The Beveridge Report, 1942</a:t>
            </a:r>
          </a:p>
          <a:p>
            <a:r>
              <a:rPr lang="en-GB" sz="1000" dirty="0"/>
              <a:t>In 1942, a plan had been presented by William Beveridge, a senior civil servant, detailing key areas for post-war reconstruction, aimed at establishing a national system of welfare for the people. It identified ‘five giants’ that were to be overcome: want, disease, ignorance, squalor and idleness.</a:t>
            </a:r>
          </a:p>
          <a:p>
            <a:r>
              <a:rPr lang="en-GB" sz="1000" dirty="0"/>
              <a:t>When the Beveridge Report first appeared, it was welcomed by all the parties. There was broad agreement that protection needed to be provided for all members of society, and so when Labour came to power in 1945, they implemented the proposals in this report, thereby establishing the welfare state, a system which all governments after 1951 accepted in its essentials. This common acceptance became known as </a:t>
            </a:r>
            <a:r>
              <a:rPr lang="en-GB" sz="1000" b="1" dirty="0"/>
              <a:t>consensus.</a:t>
            </a:r>
            <a:endParaRPr lang="en-GB" sz="1000" dirty="0"/>
          </a:p>
        </p:txBody>
      </p:sp>
      <p:graphicFrame>
        <p:nvGraphicFramePr>
          <p:cNvPr id="11" name="Table 10">
            <a:extLst>
              <a:ext uri="{FF2B5EF4-FFF2-40B4-BE49-F238E27FC236}">
                <a16:creationId xmlns:a16="http://schemas.microsoft.com/office/drawing/2014/main" id="{4353C3DE-39F8-42C5-9905-FE5CA53D10B8}"/>
              </a:ext>
            </a:extLst>
          </p:cNvPr>
          <p:cNvGraphicFramePr>
            <a:graphicFrameLocks noGrp="1"/>
          </p:cNvGraphicFramePr>
          <p:nvPr>
            <p:extLst>
              <p:ext uri="{D42A27DB-BD31-4B8C-83A1-F6EECF244321}">
                <p14:modId xmlns:p14="http://schemas.microsoft.com/office/powerpoint/2010/main" val="799393024"/>
              </p:ext>
            </p:extLst>
          </p:nvPr>
        </p:nvGraphicFramePr>
        <p:xfrm>
          <a:off x="228937" y="5140431"/>
          <a:ext cx="6387874" cy="2425830"/>
        </p:xfrm>
        <a:graphic>
          <a:graphicData uri="http://schemas.openxmlformats.org/drawingml/2006/table">
            <a:tbl>
              <a:tblPr firstRow="1" bandRow="1">
                <a:tableStyleId>{5940675A-B579-460E-94D1-54222C63F5DA}</a:tableStyleId>
              </a:tblPr>
              <a:tblGrid>
                <a:gridCol w="790712">
                  <a:extLst>
                    <a:ext uri="{9D8B030D-6E8A-4147-A177-3AD203B41FA5}">
                      <a16:colId xmlns:a16="http://schemas.microsoft.com/office/drawing/2014/main" val="4238862582"/>
                    </a:ext>
                  </a:extLst>
                </a:gridCol>
                <a:gridCol w="5597162">
                  <a:extLst>
                    <a:ext uri="{9D8B030D-6E8A-4147-A177-3AD203B41FA5}">
                      <a16:colId xmlns:a16="http://schemas.microsoft.com/office/drawing/2014/main" val="446367208"/>
                    </a:ext>
                  </a:extLst>
                </a:gridCol>
              </a:tblGrid>
              <a:tr h="310770">
                <a:tc>
                  <a:txBody>
                    <a:bodyPr/>
                    <a:lstStyle/>
                    <a:p>
                      <a:pPr algn="ctr"/>
                      <a:r>
                        <a:rPr lang="en-GB" sz="1000" b="1" dirty="0"/>
                        <a:t>Giant</a:t>
                      </a:r>
                    </a:p>
                  </a:txBody>
                  <a:tcPr/>
                </a:tc>
                <a:tc>
                  <a:txBody>
                    <a:bodyPr/>
                    <a:lstStyle/>
                    <a:p>
                      <a:pPr algn="ctr"/>
                      <a:r>
                        <a:rPr lang="en-GB" sz="1000" b="1" dirty="0"/>
                        <a:t>The 1945 Labour Government’s Solution</a:t>
                      </a:r>
                    </a:p>
                  </a:txBody>
                  <a:tcPr/>
                </a:tc>
                <a:extLst>
                  <a:ext uri="{0D108BD9-81ED-4DB2-BD59-A6C34878D82A}">
                    <a16:rowId xmlns:a16="http://schemas.microsoft.com/office/drawing/2014/main" val="3580364105"/>
                  </a:ext>
                </a:extLst>
              </a:tr>
              <a:tr h="498084">
                <a:tc>
                  <a:txBody>
                    <a:bodyPr/>
                    <a:lstStyle/>
                    <a:p>
                      <a:pPr algn="l"/>
                      <a:r>
                        <a:rPr lang="en-GB" sz="1000" b="0" dirty="0"/>
                        <a:t>Want</a:t>
                      </a:r>
                    </a:p>
                  </a:txBody>
                  <a:tcPr/>
                </a:tc>
                <a:tc>
                  <a:txBody>
                    <a:bodyPr/>
                    <a:lstStyle/>
                    <a:p>
                      <a:pPr algn="l"/>
                      <a:r>
                        <a:rPr lang="en-GB" sz="1000" b="0" dirty="0"/>
                        <a:t>To be ended by National Insurance. The National Insurance Act created a system whereby the government, employers</a:t>
                      </a:r>
                      <a:r>
                        <a:rPr lang="en-GB" sz="1000" b="0" baseline="0" dirty="0"/>
                        <a:t> and employees all paid for insurance which would pay out in the event of unemployment, sickness, maternity and retirement.</a:t>
                      </a:r>
                      <a:endParaRPr lang="en-GB" sz="1000" b="0" dirty="0"/>
                    </a:p>
                  </a:txBody>
                  <a:tcPr/>
                </a:tc>
                <a:extLst>
                  <a:ext uri="{0D108BD9-81ED-4DB2-BD59-A6C34878D82A}">
                    <a16:rowId xmlns:a16="http://schemas.microsoft.com/office/drawing/2014/main" val="1787527507"/>
                  </a:ext>
                </a:extLst>
              </a:tr>
              <a:tr h="357599">
                <a:tc>
                  <a:txBody>
                    <a:bodyPr/>
                    <a:lstStyle/>
                    <a:p>
                      <a:pPr algn="l"/>
                      <a:r>
                        <a:rPr lang="en-GB" sz="1000" b="0" dirty="0"/>
                        <a:t>Disease</a:t>
                      </a:r>
                    </a:p>
                  </a:txBody>
                  <a:tcPr/>
                </a:tc>
                <a:tc>
                  <a:txBody>
                    <a:bodyPr/>
                    <a:lstStyle/>
                    <a:p>
                      <a:pPr algn="l"/>
                      <a:r>
                        <a:rPr lang="en-GB" sz="1000" b="0" dirty="0"/>
                        <a:t>To be ended by a comprehensive health service. The National Heath Service Act</a:t>
                      </a:r>
                      <a:r>
                        <a:rPr lang="en-GB" sz="1000" b="0" baseline="0" dirty="0"/>
                        <a:t> provided free medical and hospital treatment for all (the NHS).</a:t>
                      </a:r>
                      <a:endParaRPr lang="en-GB" sz="1000" b="0" dirty="0"/>
                    </a:p>
                  </a:txBody>
                  <a:tcPr/>
                </a:tc>
                <a:extLst>
                  <a:ext uri="{0D108BD9-81ED-4DB2-BD59-A6C34878D82A}">
                    <a16:rowId xmlns:a16="http://schemas.microsoft.com/office/drawing/2014/main" val="3817417584"/>
                  </a:ext>
                </a:extLst>
              </a:tr>
              <a:tr h="310770">
                <a:tc>
                  <a:txBody>
                    <a:bodyPr/>
                    <a:lstStyle/>
                    <a:p>
                      <a:pPr algn="l"/>
                      <a:r>
                        <a:rPr lang="en-GB" sz="1000" b="0" dirty="0"/>
                        <a:t>Ignorance</a:t>
                      </a:r>
                    </a:p>
                  </a:txBody>
                  <a:tcPr/>
                </a:tc>
                <a:tc>
                  <a:txBody>
                    <a:bodyPr/>
                    <a:lstStyle/>
                    <a:p>
                      <a:pPr algn="l"/>
                      <a:r>
                        <a:rPr lang="en-GB" sz="1000" b="0" dirty="0"/>
                        <a:t>To be ended by an effective education system. The Labour</a:t>
                      </a:r>
                      <a:r>
                        <a:rPr lang="en-GB" sz="1000" b="0" baseline="0" dirty="0"/>
                        <a:t> Party continued to support the Conservative’s 1944 Butler Education Act which provided free education within grammar schools, technical schools or secondary schools.</a:t>
                      </a:r>
                      <a:endParaRPr lang="en-GB" sz="1000" b="0" dirty="0"/>
                    </a:p>
                  </a:txBody>
                  <a:tcPr/>
                </a:tc>
                <a:extLst>
                  <a:ext uri="{0D108BD9-81ED-4DB2-BD59-A6C34878D82A}">
                    <a16:rowId xmlns:a16="http://schemas.microsoft.com/office/drawing/2014/main" val="2026070717"/>
                  </a:ext>
                </a:extLst>
              </a:tr>
              <a:tr h="310770">
                <a:tc>
                  <a:txBody>
                    <a:bodyPr/>
                    <a:lstStyle/>
                    <a:p>
                      <a:pPr algn="l"/>
                      <a:r>
                        <a:rPr lang="en-GB" sz="1000" b="0" dirty="0"/>
                        <a:t>Squalor</a:t>
                      </a:r>
                    </a:p>
                  </a:txBody>
                  <a:tcPr/>
                </a:tc>
                <a:tc>
                  <a:txBody>
                    <a:bodyPr/>
                    <a:lstStyle/>
                    <a:p>
                      <a:pPr algn="l"/>
                      <a:r>
                        <a:rPr lang="en-GB" sz="1000" b="0" dirty="0"/>
                        <a:t>To</a:t>
                      </a:r>
                      <a:r>
                        <a:rPr lang="en-GB" sz="1000" b="0" baseline="0" dirty="0"/>
                        <a:t> be ended by slum clearance and rehousing</a:t>
                      </a:r>
                      <a:endParaRPr lang="en-GB" sz="1000" b="0" dirty="0"/>
                    </a:p>
                  </a:txBody>
                  <a:tcPr/>
                </a:tc>
                <a:extLst>
                  <a:ext uri="{0D108BD9-81ED-4DB2-BD59-A6C34878D82A}">
                    <a16:rowId xmlns:a16="http://schemas.microsoft.com/office/drawing/2014/main" val="2191799118"/>
                  </a:ext>
                </a:extLst>
              </a:tr>
              <a:tr h="310770">
                <a:tc>
                  <a:txBody>
                    <a:bodyPr/>
                    <a:lstStyle/>
                    <a:p>
                      <a:pPr algn="l"/>
                      <a:r>
                        <a:rPr lang="en-GB" sz="1000" b="0" dirty="0"/>
                        <a:t>Idleness</a:t>
                      </a:r>
                    </a:p>
                  </a:txBody>
                  <a:tcPr/>
                </a:tc>
                <a:tc>
                  <a:txBody>
                    <a:bodyPr/>
                    <a:lstStyle/>
                    <a:p>
                      <a:pPr algn="l"/>
                      <a:r>
                        <a:rPr lang="en-GB" sz="1000" b="0" dirty="0"/>
                        <a:t>To be ended by full employment</a:t>
                      </a:r>
                    </a:p>
                  </a:txBody>
                  <a:tcPr/>
                </a:tc>
                <a:extLst>
                  <a:ext uri="{0D108BD9-81ED-4DB2-BD59-A6C34878D82A}">
                    <a16:rowId xmlns:a16="http://schemas.microsoft.com/office/drawing/2014/main" val="1203885109"/>
                  </a:ext>
                </a:extLst>
              </a:tr>
            </a:tbl>
          </a:graphicData>
        </a:graphic>
      </p:graphicFrame>
      <p:sp>
        <p:nvSpPr>
          <p:cNvPr id="13" name="Rectangle 12">
            <a:extLst>
              <a:ext uri="{FF2B5EF4-FFF2-40B4-BE49-F238E27FC236}">
                <a16:creationId xmlns:a16="http://schemas.microsoft.com/office/drawing/2014/main" id="{F60DCDB3-9BE9-4A7C-A77F-A7CD1C16D0A6}"/>
              </a:ext>
            </a:extLst>
          </p:cNvPr>
          <p:cNvSpPr/>
          <p:nvPr/>
        </p:nvSpPr>
        <p:spPr>
          <a:xfrm>
            <a:off x="177864" y="8283587"/>
            <a:ext cx="2390910" cy="707886"/>
          </a:xfrm>
          <a:prstGeom prst="rect">
            <a:avLst/>
          </a:prstGeom>
        </p:spPr>
        <p:txBody>
          <a:bodyPr wrap="square">
            <a:spAutoFit/>
          </a:bodyPr>
          <a:lstStyle/>
          <a:p>
            <a:pPr algn="ctr"/>
            <a:r>
              <a:rPr lang="en-GB" sz="1000" dirty="0"/>
              <a:t>The idealism that inspired the government’s welfare programme came at a heavy financial cost, which added to the financial burdens it inherited in 1945. </a:t>
            </a:r>
          </a:p>
        </p:txBody>
      </p:sp>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14</a:t>
            </a:fld>
            <a:endParaRPr lang="en-GB"/>
          </a:p>
        </p:txBody>
      </p:sp>
    </p:spTree>
    <p:extLst>
      <p:ext uri="{BB962C8B-B14F-4D97-AF65-F5344CB8AC3E}">
        <p14:creationId xmlns:p14="http://schemas.microsoft.com/office/powerpoint/2010/main" val="73565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3ABDBA-B510-412F-A422-0A752976E429}"/>
              </a:ext>
            </a:extLst>
          </p:cNvPr>
          <p:cNvGraphicFramePr>
            <a:graphicFrameLocks noGrp="1"/>
          </p:cNvGraphicFramePr>
          <p:nvPr>
            <p:extLst>
              <p:ext uri="{D42A27DB-BD31-4B8C-83A1-F6EECF244321}">
                <p14:modId xmlns:p14="http://schemas.microsoft.com/office/powerpoint/2010/main" val="3404699647"/>
              </p:ext>
            </p:extLst>
          </p:nvPr>
        </p:nvGraphicFramePr>
        <p:xfrm>
          <a:off x="533525" y="2311142"/>
          <a:ext cx="5380939" cy="5113332"/>
        </p:xfrm>
        <a:graphic>
          <a:graphicData uri="http://schemas.openxmlformats.org/drawingml/2006/table">
            <a:tbl>
              <a:tblPr firstRow="1" bandRow="1">
                <a:tableStyleId>{5940675A-B579-460E-94D1-54222C63F5DA}</a:tableStyleId>
              </a:tblPr>
              <a:tblGrid>
                <a:gridCol w="1541126">
                  <a:extLst>
                    <a:ext uri="{9D8B030D-6E8A-4147-A177-3AD203B41FA5}">
                      <a16:colId xmlns:a16="http://schemas.microsoft.com/office/drawing/2014/main" val="447869063"/>
                    </a:ext>
                  </a:extLst>
                </a:gridCol>
                <a:gridCol w="1820689">
                  <a:extLst>
                    <a:ext uri="{9D8B030D-6E8A-4147-A177-3AD203B41FA5}">
                      <a16:colId xmlns:a16="http://schemas.microsoft.com/office/drawing/2014/main" val="2618298920"/>
                    </a:ext>
                  </a:extLst>
                </a:gridCol>
                <a:gridCol w="2019124">
                  <a:extLst>
                    <a:ext uri="{9D8B030D-6E8A-4147-A177-3AD203B41FA5}">
                      <a16:colId xmlns:a16="http://schemas.microsoft.com/office/drawing/2014/main" val="3460663714"/>
                    </a:ext>
                  </a:extLst>
                </a:gridCol>
              </a:tblGrid>
              <a:tr h="638478">
                <a:tc>
                  <a:txBody>
                    <a:bodyPr/>
                    <a:lstStyle/>
                    <a:p>
                      <a:pPr algn="ctr"/>
                      <a:r>
                        <a:rPr lang="en-GB" sz="1600" b="1" dirty="0">
                          <a:solidFill>
                            <a:schemeClr val="accent1"/>
                          </a:solidFill>
                          <a:latin typeface="Century Gothic" panose="020B0502020202020204" pitchFamily="34" charset="0"/>
                        </a:rPr>
                        <a:t>Job Role</a:t>
                      </a:r>
                    </a:p>
                  </a:txBody>
                  <a:tcPr marL="51435" marR="51435" marT="25718" marB="25718"/>
                </a:tc>
                <a:tc>
                  <a:txBody>
                    <a:bodyPr/>
                    <a:lstStyle/>
                    <a:p>
                      <a:pPr algn="ctr"/>
                      <a:r>
                        <a:rPr lang="en-GB" sz="1500" b="1" dirty="0">
                          <a:latin typeface="Century Gothic" panose="020B0502020202020204" pitchFamily="34" charset="0"/>
                        </a:rPr>
                        <a:t>Definition</a:t>
                      </a:r>
                    </a:p>
                  </a:txBody>
                  <a:tcPr marL="51435" marR="51435" marT="25718" marB="25718" anchor="ctr">
                    <a:solidFill>
                      <a:srgbClr val="92D050"/>
                    </a:solidFill>
                  </a:tcPr>
                </a:tc>
                <a:tc>
                  <a:txBody>
                    <a:bodyPr/>
                    <a:lstStyle/>
                    <a:p>
                      <a:pPr algn="ctr"/>
                      <a:r>
                        <a:rPr lang="en-GB" sz="1500" b="1" dirty="0">
                          <a:latin typeface="Century Gothic" panose="020B0502020202020204" pitchFamily="34" charset="0"/>
                        </a:rPr>
                        <a:t>Roles and Responsibilities</a:t>
                      </a:r>
                    </a:p>
                  </a:txBody>
                  <a:tcPr marL="51435" marR="51435" marT="25718" marB="25718" anchor="ctr">
                    <a:solidFill>
                      <a:srgbClr val="FFC000"/>
                    </a:solidFill>
                  </a:tcPr>
                </a:tc>
                <a:extLst>
                  <a:ext uri="{0D108BD9-81ED-4DB2-BD59-A6C34878D82A}">
                    <a16:rowId xmlns:a16="http://schemas.microsoft.com/office/drawing/2014/main" val="2535699887"/>
                  </a:ext>
                </a:extLst>
              </a:tr>
              <a:tr h="745809">
                <a:tc>
                  <a:txBody>
                    <a:bodyPr/>
                    <a:lstStyle/>
                    <a:p>
                      <a:pPr algn="l"/>
                      <a:r>
                        <a:rPr lang="en-GB" sz="1600" b="1" dirty="0">
                          <a:solidFill>
                            <a:schemeClr val="accent1"/>
                          </a:solidFill>
                          <a:latin typeface="Century Gothic" panose="020B0502020202020204" pitchFamily="34" charset="0"/>
                        </a:rPr>
                        <a:t>District</a:t>
                      </a:r>
                      <a:r>
                        <a:rPr lang="en-GB" sz="1600" b="1" baseline="0" dirty="0">
                          <a:solidFill>
                            <a:schemeClr val="accent1"/>
                          </a:solidFill>
                          <a:latin typeface="Century Gothic" panose="020B0502020202020204" pitchFamily="34" charset="0"/>
                        </a:rPr>
                        <a:t> Nurse</a:t>
                      </a:r>
                      <a:endParaRPr lang="en-GB" sz="1600" b="1" dirty="0">
                        <a:solidFill>
                          <a:schemeClr val="accent1"/>
                        </a:solidFill>
                        <a:latin typeface="Century Gothic" panose="020B0502020202020204" pitchFamily="34" charset="0"/>
                      </a:endParaRP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2102771267"/>
                  </a:ext>
                </a:extLst>
              </a:tr>
              <a:tr h="745809">
                <a:tc>
                  <a:txBody>
                    <a:bodyPr/>
                    <a:lstStyle/>
                    <a:p>
                      <a:pPr algn="l"/>
                      <a:r>
                        <a:rPr lang="en-GB" sz="1600" b="1" dirty="0">
                          <a:solidFill>
                            <a:schemeClr val="accent1"/>
                          </a:solidFill>
                          <a:latin typeface="Century Gothic" panose="020B0502020202020204" pitchFamily="34" charset="0"/>
                        </a:rPr>
                        <a:t>Auxiliary Nurse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92292221"/>
                  </a:ext>
                </a:extLst>
              </a:tr>
              <a:tr h="745809">
                <a:tc>
                  <a:txBody>
                    <a:bodyPr/>
                    <a:lstStyle/>
                    <a:p>
                      <a:pPr algn="l"/>
                      <a:r>
                        <a:rPr lang="en-GB" sz="1600" b="1" dirty="0">
                          <a:solidFill>
                            <a:schemeClr val="accent1"/>
                          </a:solidFill>
                          <a:latin typeface="Century Gothic" panose="020B0502020202020204" pitchFamily="34" charset="0"/>
                        </a:rPr>
                        <a:t>Palliative Care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1162155035"/>
                  </a:ext>
                </a:extLst>
              </a:tr>
              <a:tr h="745809">
                <a:tc>
                  <a:txBody>
                    <a:bodyPr/>
                    <a:lstStyle/>
                    <a:p>
                      <a:pPr algn="l"/>
                      <a:r>
                        <a:rPr lang="en-GB" sz="1400" b="1" dirty="0">
                          <a:solidFill>
                            <a:schemeClr val="accent1"/>
                          </a:solidFill>
                          <a:latin typeface="Century Gothic" panose="020B0502020202020204" pitchFamily="34" charset="0"/>
                        </a:rPr>
                        <a:t>Phlebotomist</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3536022447"/>
                  </a:ext>
                </a:extLst>
              </a:tr>
              <a:tr h="745809">
                <a:tc>
                  <a:txBody>
                    <a:bodyPr/>
                    <a:lstStyle/>
                    <a:p>
                      <a:pPr algn="l"/>
                      <a:r>
                        <a:rPr lang="en-GB" sz="1600" b="1" dirty="0">
                          <a:solidFill>
                            <a:schemeClr val="accent1"/>
                          </a:solidFill>
                          <a:latin typeface="Century Gothic" panose="020B0502020202020204" pitchFamily="34" charset="0"/>
                        </a:rPr>
                        <a:t>Domiciliary Carer</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3667620449"/>
                  </a:ext>
                </a:extLst>
              </a:tr>
              <a:tr h="745809">
                <a:tc>
                  <a:txBody>
                    <a:bodyPr/>
                    <a:lstStyle/>
                    <a:p>
                      <a:pPr algn="l"/>
                      <a:r>
                        <a:rPr lang="en-GB" sz="1600" b="1" dirty="0">
                          <a:solidFill>
                            <a:schemeClr val="accent1"/>
                          </a:solidFill>
                          <a:latin typeface="Century Gothic" panose="020B0502020202020204" pitchFamily="34" charset="0"/>
                        </a:rPr>
                        <a:t>Neonatal nurse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1557041977"/>
                  </a:ext>
                </a:extLst>
              </a:tr>
            </a:tbl>
          </a:graphicData>
        </a:graphic>
      </p:graphicFrame>
      <p:pic>
        <p:nvPicPr>
          <p:cNvPr id="4" name="Picture 3">
            <a:extLst>
              <a:ext uri="{FF2B5EF4-FFF2-40B4-BE49-F238E27FC236}">
                <a16:creationId xmlns:a16="http://schemas.microsoft.com/office/drawing/2014/main" id="{05006C12-0907-4AB3-882C-E7140F5C1BB6}"/>
              </a:ext>
            </a:extLst>
          </p:cNvPr>
          <p:cNvPicPr>
            <a:picLocks noChangeAspect="1"/>
          </p:cNvPicPr>
          <p:nvPr/>
        </p:nvPicPr>
        <p:blipFill>
          <a:blip r:embed="rId2"/>
          <a:stretch>
            <a:fillRect/>
          </a:stretch>
        </p:blipFill>
        <p:spPr>
          <a:xfrm>
            <a:off x="1642779" y="7650600"/>
            <a:ext cx="3399869" cy="1878668"/>
          </a:xfrm>
          <a:prstGeom prst="rect">
            <a:avLst/>
          </a:prstGeom>
        </p:spPr>
      </p:pic>
      <p:sp>
        <p:nvSpPr>
          <p:cNvPr id="5" name="Subtitle 2">
            <a:extLst>
              <a:ext uri="{FF2B5EF4-FFF2-40B4-BE49-F238E27FC236}">
                <a16:creationId xmlns:a16="http://schemas.microsoft.com/office/drawing/2014/main" id="{2C827578-B41D-4D63-8915-7C2BFD40AC07}"/>
              </a:ext>
            </a:extLst>
          </p:cNvPr>
          <p:cNvSpPr txBox="1">
            <a:spLocks/>
          </p:cNvSpPr>
          <p:nvPr/>
        </p:nvSpPr>
        <p:spPr>
          <a:xfrm>
            <a:off x="160928" y="820779"/>
            <a:ext cx="6536140" cy="523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latin typeface="Century Gothic" panose="020B0502020202020204" pitchFamily="34" charset="0"/>
              </a:rPr>
              <a:t>What does it mean when people talk about being ‘on the front line’?</a:t>
            </a:r>
          </a:p>
        </p:txBody>
      </p:sp>
      <p:sp>
        <p:nvSpPr>
          <p:cNvPr id="6" name="TextBox 5">
            <a:extLst>
              <a:ext uri="{FF2B5EF4-FFF2-40B4-BE49-F238E27FC236}">
                <a16:creationId xmlns:a16="http://schemas.microsoft.com/office/drawing/2014/main" id="{8D9340BD-D34C-48BA-A2C1-482231D2B3E8}"/>
              </a:ext>
            </a:extLst>
          </p:cNvPr>
          <p:cNvSpPr txBox="1"/>
          <p:nvPr/>
        </p:nvSpPr>
        <p:spPr>
          <a:xfrm>
            <a:off x="1276656" y="236004"/>
            <a:ext cx="4637808" cy="584775"/>
          </a:xfrm>
          <a:prstGeom prst="rect">
            <a:avLst/>
          </a:prstGeom>
          <a:noFill/>
        </p:spPr>
        <p:txBody>
          <a:bodyPr wrap="none" rtlCol="0">
            <a:spAutoFit/>
          </a:bodyPr>
          <a:lstStyle/>
          <a:p>
            <a:pPr algn="ctr"/>
            <a:r>
              <a:rPr lang="en-GB" sz="3200" b="1" dirty="0">
                <a:latin typeface="Century Gothic" panose="020B0502020202020204" pitchFamily="34" charset="0"/>
              </a:rPr>
              <a:t>On ‘</a:t>
            </a:r>
            <a:r>
              <a:rPr lang="en-GB" sz="3200" b="1" dirty="0">
                <a:solidFill>
                  <a:schemeClr val="accent1"/>
                </a:solidFill>
                <a:latin typeface="Century Gothic" panose="020B0502020202020204" pitchFamily="34" charset="0"/>
              </a:rPr>
              <a:t>The front line</a:t>
            </a:r>
            <a:r>
              <a:rPr lang="en-GB" sz="3200" b="1" dirty="0">
                <a:latin typeface="Century Gothic" panose="020B0502020202020204" pitchFamily="34" charset="0"/>
              </a:rPr>
              <a:t>’…….</a:t>
            </a:r>
          </a:p>
        </p:txBody>
      </p:sp>
      <p:sp>
        <p:nvSpPr>
          <p:cNvPr id="8" name="Rectangle 7">
            <a:extLst>
              <a:ext uri="{FF2B5EF4-FFF2-40B4-BE49-F238E27FC236}">
                <a16:creationId xmlns:a16="http://schemas.microsoft.com/office/drawing/2014/main" id="{86B3DE5A-014B-465A-92EB-CD3638A3FDE9}"/>
              </a:ext>
            </a:extLst>
          </p:cNvPr>
          <p:cNvSpPr/>
          <p:nvPr/>
        </p:nvSpPr>
        <p:spPr>
          <a:xfrm>
            <a:off x="290193" y="1176412"/>
            <a:ext cx="6309390" cy="738664"/>
          </a:xfrm>
          <a:prstGeom prst="rect">
            <a:avLst/>
          </a:prstGeom>
        </p:spPr>
        <p:txBody>
          <a:bodyPr wrap="square">
            <a:spAutoFit/>
          </a:bodyPr>
          <a:lstStyle/>
          <a:p>
            <a:pPr marL="257156" indent="-257156" algn="ctr">
              <a:buFont typeface="Arial" panose="020B0604020202020204" pitchFamily="34" charset="0"/>
              <a:buChar char="•"/>
            </a:pPr>
            <a:r>
              <a:rPr lang="en-GB" sz="1400" dirty="0">
                <a:latin typeface="Century Gothic" panose="020B0502020202020204" pitchFamily="34" charset="0"/>
              </a:rPr>
              <a:t>What does it mean when people talk about multidisciplinary teamwork?</a:t>
            </a:r>
          </a:p>
          <a:p>
            <a:pPr algn="ctr"/>
            <a:r>
              <a:rPr lang="en-GB" sz="1400" dirty="0">
                <a:latin typeface="Century Gothic" panose="020B0502020202020204" pitchFamily="34" charset="0"/>
              </a:rPr>
              <a:t> </a:t>
            </a:r>
            <a:r>
              <a:rPr lang="en-GB" sz="1400" b="1" u="sng" dirty="0">
                <a:latin typeface="Century Gothic" panose="020B0502020202020204" pitchFamily="34" charset="0"/>
              </a:rPr>
              <a:t>Research the following job roles and fill in the table.</a:t>
            </a:r>
          </a:p>
        </p:txBody>
      </p:sp>
      <p:sp>
        <p:nvSpPr>
          <p:cNvPr id="9" name="Rectangle 8">
            <a:extLst>
              <a:ext uri="{FF2B5EF4-FFF2-40B4-BE49-F238E27FC236}">
                <a16:creationId xmlns:a16="http://schemas.microsoft.com/office/drawing/2014/main" id="{92079E1F-2187-4A8A-9F43-929F8C6391DA}"/>
              </a:ext>
            </a:extLst>
          </p:cNvPr>
          <p:cNvSpPr/>
          <p:nvPr/>
        </p:nvSpPr>
        <p:spPr>
          <a:xfrm>
            <a:off x="160928" y="139867"/>
            <a:ext cx="6536141" cy="1956817"/>
          </a:xfrm>
          <a:prstGeom prst="rect">
            <a:avLst/>
          </a:prstGeom>
          <a:no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Slide Number Placeholder 2">
            <a:extLst>
              <a:ext uri="{FF2B5EF4-FFF2-40B4-BE49-F238E27FC236}">
                <a16:creationId xmlns:a16="http://schemas.microsoft.com/office/drawing/2014/main" id="{FF170C16-069E-420D-93A7-BFEB98B98B0B}"/>
              </a:ext>
            </a:extLst>
          </p:cNvPr>
          <p:cNvSpPr>
            <a:spLocks noGrp="1"/>
          </p:cNvSpPr>
          <p:nvPr>
            <p:ph type="sldNum" sz="quarter" idx="12"/>
          </p:nvPr>
        </p:nvSpPr>
        <p:spPr/>
        <p:txBody>
          <a:bodyPr/>
          <a:lstStyle/>
          <a:p>
            <a:fld id="{42197ACC-EB3C-4466-A41B-F6CC006DF8B4}" type="slidenum">
              <a:rPr lang="en-GB" smtClean="0"/>
              <a:t>15</a:t>
            </a:fld>
            <a:endParaRPr lang="en-GB"/>
          </a:p>
        </p:txBody>
      </p:sp>
      <p:sp>
        <p:nvSpPr>
          <p:cNvPr id="10" name="Footer Placeholder 9">
            <a:extLst>
              <a:ext uri="{FF2B5EF4-FFF2-40B4-BE49-F238E27FC236}">
                <a16:creationId xmlns:a16="http://schemas.microsoft.com/office/drawing/2014/main" id="{8BE6DA8C-3DCB-EC34-8C3C-4317BB4E8FB5}"/>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78656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Point Star 4">
            <a:extLst>
              <a:ext uri="{FF2B5EF4-FFF2-40B4-BE49-F238E27FC236}">
                <a16:creationId xmlns:a16="http://schemas.microsoft.com/office/drawing/2014/main" id="{8BA12546-4386-421F-BBBA-64EC67640E8B}"/>
              </a:ext>
            </a:extLst>
          </p:cNvPr>
          <p:cNvSpPr/>
          <p:nvPr/>
        </p:nvSpPr>
        <p:spPr>
          <a:xfrm>
            <a:off x="497204" y="1774912"/>
            <a:ext cx="1978001" cy="1901738"/>
          </a:xfrm>
          <a:prstGeom prst="star12">
            <a:avLst/>
          </a:prstGeom>
          <a:solidFill>
            <a:schemeClr val="bg1"/>
          </a:solidFill>
          <a:ln>
            <a:solidFill>
              <a:srgbClr val="FF00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district nurse will only work with the elderly.</a:t>
            </a:r>
          </a:p>
        </p:txBody>
      </p:sp>
      <p:sp>
        <p:nvSpPr>
          <p:cNvPr id="5" name="12-Point Star 5">
            <a:extLst>
              <a:ext uri="{FF2B5EF4-FFF2-40B4-BE49-F238E27FC236}">
                <a16:creationId xmlns:a16="http://schemas.microsoft.com/office/drawing/2014/main" id="{EEFF70ED-25BA-4183-91A3-04DC0EC13475}"/>
              </a:ext>
            </a:extLst>
          </p:cNvPr>
          <p:cNvSpPr/>
          <p:nvPr/>
        </p:nvSpPr>
        <p:spPr>
          <a:xfrm>
            <a:off x="4234890" y="7235563"/>
            <a:ext cx="2432609" cy="1848514"/>
          </a:xfrm>
          <a:prstGeom prst="star12">
            <a:avLst/>
          </a:prstGeom>
          <a:solidFill>
            <a:schemeClr val="bg1"/>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Auxiliary nurses help support other nurses to do their roles. </a:t>
            </a:r>
          </a:p>
        </p:txBody>
      </p:sp>
      <p:sp>
        <p:nvSpPr>
          <p:cNvPr id="6" name="12-Point Star 6">
            <a:extLst>
              <a:ext uri="{FF2B5EF4-FFF2-40B4-BE49-F238E27FC236}">
                <a16:creationId xmlns:a16="http://schemas.microsoft.com/office/drawing/2014/main" id="{A1E4ED57-51A1-4957-89E3-F2F17990C843}"/>
              </a:ext>
            </a:extLst>
          </p:cNvPr>
          <p:cNvSpPr/>
          <p:nvPr/>
        </p:nvSpPr>
        <p:spPr>
          <a:xfrm>
            <a:off x="3428999" y="1426164"/>
            <a:ext cx="2564990" cy="2250486"/>
          </a:xfrm>
          <a:prstGeom prst="star12">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palliative care nurse will get involved with everyone who gets coronavirus.</a:t>
            </a:r>
          </a:p>
        </p:txBody>
      </p:sp>
      <p:sp>
        <p:nvSpPr>
          <p:cNvPr id="7" name="12-Point Star 7">
            <a:extLst>
              <a:ext uri="{FF2B5EF4-FFF2-40B4-BE49-F238E27FC236}">
                <a16:creationId xmlns:a16="http://schemas.microsoft.com/office/drawing/2014/main" id="{20C6F292-3773-4B83-B097-CEFCD9193A1E}"/>
              </a:ext>
            </a:extLst>
          </p:cNvPr>
          <p:cNvSpPr/>
          <p:nvPr/>
        </p:nvSpPr>
        <p:spPr>
          <a:xfrm>
            <a:off x="594108" y="7429011"/>
            <a:ext cx="2834891" cy="1899162"/>
          </a:xfrm>
          <a:prstGeom prst="star12">
            <a:avLst/>
          </a:prstGeom>
          <a:solidFill>
            <a:schemeClr val="bg1"/>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Only phlebotomists are allowed to take blood.</a:t>
            </a:r>
          </a:p>
        </p:txBody>
      </p:sp>
      <p:sp>
        <p:nvSpPr>
          <p:cNvPr id="8" name="12-Point Star 8">
            <a:extLst>
              <a:ext uri="{FF2B5EF4-FFF2-40B4-BE49-F238E27FC236}">
                <a16:creationId xmlns:a16="http://schemas.microsoft.com/office/drawing/2014/main" id="{E3F668E9-B8D6-4594-9DD1-E01E040D4E36}"/>
              </a:ext>
            </a:extLst>
          </p:cNvPr>
          <p:cNvSpPr/>
          <p:nvPr/>
        </p:nvSpPr>
        <p:spPr>
          <a:xfrm>
            <a:off x="3924301" y="4248150"/>
            <a:ext cx="2190458" cy="1848515"/>
          </a:xfrm>
          <a:prstGeom prst="star12">
            <a:avLst/>
          </a:prstGeom>
          <a:solidFill>
            <a:schemeClr val="bg1"/>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Domiciliary carers provide care in the home. </a:t>
            </a:r>
          </a:p>
        </p:txBody>
      </p:sp>
      <p:sp>
        <p:nvSpPr>
          <p:cNvPr id="9" name="12-Point Star 9">
            <a:extLst>
              <a:ext uri="{FF2B5EF4-FFF2-40B4-BE49-F238E27FC236}">
                <a16:creationId xmlns:a16="http://schemas.microsoft.com/office/drawing/2014/main" id="{7046C188-C75B-4488-9541-60161DB0C1E1}"/>
              </a:ext>
            </a:extLst>
          </p:cNvPr>
          <p:cNvSpPr/>
          <p:nvPr/>
        </p:nvSpPr>
        <p:spPr>
          <a:xfrm>
            <a:off x="247650" y="4435152"/>
            <a:ext cx="2872187" cy="2403797"/>
          </a:xfrm>
          <a:prstGeom prst="star12">
            <a:avLst/>
          </a:prstGeom>
          <a:solidFill>
            <a:schemeClr val="bg1"/>
          </a:solidFill>
          <a:ln>
            <a:solidFill>
              <a:srgbClr val="66FF33"/>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solidFill>
                  <a:schemeClr val="tx1"/>
                </a:solidFill>
                <a:latin typeface="Century Gothic" panose="020B0502020202020204" pitchFamily="34" charset="0"/>
              </a:rPr>
              <a:t>A midwife works with babies and children up to 5 years</a:t>
            </a:r>
          </a:p>
        </p:txBody>
      </p:sp>
      <p:sp>
        <p:nvSpPr>
          <p:cNvPr id="10" name="Rectangle 9">
            <a:extLst>
              <a:ext uri="{FF2B5EF4-FFF2-40B4-BE49-F238E27FC236}">
                <a16:creationId xmlns:a16="http://schemas.microsoft.com/office/drawing/2014/main" id="{DC116C8B-457D-48A6-A0E2-00DD6F0B7CE2}"/>
              </a:ext>
            </a:extLst>
          </p:cNvPr>
          <p:cNvSpPr/>
          <p:nvPr/>
        </p:nvSpPr>
        <p:spPr>
          <a:xfrm>
            <a:off x="2089751" y="203759"/>
            <a:ext cx="2145139" cy="438582"/>
          </a:xfrm>
          <a:prstGeom prst="rect">
            <a:avLst/>
          </a:prstGeom>
        </p:spPr>
        <p:txBody>
          <a:bodyPr wrap="none">
            <a:spAutoFit/>
          </a:bodyPr>
          <a:lstStyle/>
          <a:p>
            <a:pPr algn="ctr"/>
            <a:r>
              <a:rPr lang="en-GB" sz="2250" b="1" dirty="0">
                <a:solidFill>
                  <a:schemeClr val="accent1"/>
                </a:solidFill>
                <a:latin typeface="Century Gothic" panose="020B0502020202020204" pitchFamily="34" charset="0"/>
              </a:rPr>
              <a:t>True or False? </a:t>
            </a:r>
          </a:p>
        </p:txBody>
      </p:sp>
      <p:sp>
        <p:nvSpPr>
          <p:cNvPr id="2" name="TextBox 1">
            <a:extLst>
              <a:ext uri="{FF2B5EF4-FFF2-40B4-BE49-F238E27FC236}">
                <a16:creationId xmlns:a16="http://schemas.microsoft.com/office/drawing/2014/main" id="{AAF044D9-BB1D-43EC-9F79-D6D984412A1B}"/>
              </a:ext>
            </a:extLst>
          </p:cNvPr>
          <p:cNvSpPr txBox="1"/>
          <p:nvPr/>
        </p:nvSpPr>
        <p:spPr>
          <a:xfrm>
            <a:off x="497204" y="642341"/>
            <a:ext cx="5863592" cy="923330"/>
          </a:xfrm>
          <a:prstGeom prst="rect">
            <a:avLst/>
          </a:prstGeom>
          <a:noFill/>
        </p:spPr>
        <p:txBody>
          <a:bodyPr wrap="square" rtlCol="0">
            <a:spAutoFit/>
          </a:bodyPr>
          <a:lstStyle/>
          <a:p>
            <a:r>
              <a:rPr lang="en-GB" b="1" dirty="0">
                <a:solidFill>
                  <a:schemeClr val="accent5">
                    <a:lumMod val="75000"/>
                  </a:schemeClr>
                </a:solidFill>
                <a:latin typeface="Century Gothic" panose="020B0502020202020204" pitchFamily="34" charset="0"/>
              </a:rPr>
              <a:t>Colour code the statements in order to show if they are true or false. </a:t>
            </a:r>
          </a:p>
          <a:p>
            <a:r>
              <a:rPr lang="en-GB" dirty="0"/>
              <a:t>		</a:t>
            </a:r>
            <a:r>
              <a:rPr lang="en-GB" b="1" dirty="0">
                <a:solidFill>
                  <a:schemeClr val="accent5">
                    <a:lumMod val="75000"/>
                  </a:schemeClr>
                </a:solidFill>
                <a:latin typeface="Century Gothic" panose="020B0502020202020204" pitchFamily="34" charset="0"/>
              </a:rPr>
              <a:t>True</a:t>
            </a:r>
            <a:r>
              <a:rPr lang="en-GB" dirty="0">
                <a:latin typeface="Century Gothic" panose="020B0502020202020204" pitchFamily="34" charset="0"/>
              </a:rPr>
              <a:t>	</a:t>
            </a:r>
            <a:r>
              <a:rPr lang="en-GB" dirty="0"/>
              <a:t>			</a:t>
            </a:r>
            <a:r>
              <a:rPr lang="en-GB" b="1" dirty="0">
                <a:solidFill>
                  <a:schemeClr val="accent5">
                    <a:lumMod val="75000"/>
                  </a:schemeClr>
                </a:solidFill>
                <a:latin typeface="Century Gothic" panose="020B0502020202020204" pitchFamily="34" charset="0"/>
              </a:rPr>
              <a:t>False</a:t>
            </a:r>
          </a:p>
        </p:txBody>
      </p:sp>
      <p:sp>
        <p:nvSpPr>
          <p:cNvPr id="3" name="Rectangle 2">
            <a:extLst>
              <a:ext uri="{FF2B5EF4-FFF2-40B4-BE49-F238E27FC236}">
                <a16:creationId xmlns:a16="http://schemas.microsoft.com/office/drawing/2014/main" id="{84DE1C12-8BE0-48F2-9CF1-38D85A1AE9EB}"/>
              </a:ext>
            </a:extLst>
          </p:cNvPr>
          <p:cNvSpPr/>
          <p:nvPr/>
        </p:nvSpPr>
        <p:spPr>
          <a:xfrm>
            <a:off x="914400"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19D761-41F0-4957-A562-3A59968AC951}"/>
              </a:ext>
            </a:extLst>
          </p:cNvPr>
          <p:cNvSpPr/>
          <p:nvPr/>
        </p:nvSpPr>
        <p:spPr>
          <a:xfrm>
            <a:off x="2713977"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7E5295E8-1F1E-401A-8F08-49814F487854}"/>
              </a:ext>
            </a:extLst>
          </p:cNvPr>
          <p:cNvSpPr>
            <a:spLocks noGrp="1"/>
          </p:cNvSpPr>
          <p:nvPr>
            <p:ph type="sldNum" sz="quarter" idx="12"/>
          </p:nvPr>
        </p:nvSpPr>
        <p:spPr/>
        <p:txBody>
          <a:bodyPr/>
          <a:lstStyle/>
          <a:p>
            <a:fld id="{42197ACC-EB3C-4466-A41B-F6CC006DF8B4}" type="slidenum">
              <a:rPr lang="en-GB" smtClean="0"/>
              <a:t>16</a:t>
            </a:fld>
            <a:endParaRPr lang="en-GB"/>
          </a:p>
        </p:txBody>
      </p:sp>
    </p:spTree>
    <p:extLst>
      <p:ext uri="{BB962C8B-B14F-4D97-AF65-F5344CB8AC3E}">
        <p14:creationId xmlns:p14="http://schemas.microsoft.com/office/powerpoint/2010/main" val="64220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7D50-8E2D-4E99-9BB5-7032D3D6D543}"/>
              </a:ext>
            </a:extLst>
          </p:cNvPr>
          <p:cNvSpPr>
            <a:spLocks noGrp="1"/>
          </p:cNvSpPr>
          <p:nvPr>
            <p:ph type="title"/>
          </p:nvPr>
        </p:nvSpPr>
        <p:spPr>
          <a:xfrm>
            <a:off x="133350" y="489777"/>
            <a:ext cx="6591300" cy="794634"/>
          </a:xfrm>
        </p:spPr>
        <p:txBody>
          <a:bodyPr>
            <a:normAutofit fontScale="90000"/>
          </a:bodyPr>
          <a:lstStyle/>
          <a:p>
            <a:pPr algn="ctr"/>
            <a:r>
              <a:rPr lang="en-GB" b="1" u="sng" dirty="0">
                <a:latin typeface="Century Gothic" panose="020B0502020202020204" pitchFamily="34" charset="0"/>
              </a:rPr>
              <a:t>Passport to Sixth Form</a:t>
            </a:r>
            <a:br>
              <a:rPr lang="en-GB" b="1" u="sng" dirty="0">
                <a:latin typeface="Century Gothic" panose="020B0502020202020204" pitchFamily="34" charset="0"/>
              </a:rPr>
            </a:br>
            <a:r>
              <a:rPr lang="en-GB" b="1" u="sng" dirty="0">
                <a:latin typeface="Century Gothic" panose="020B0502020202020204" pitchFamily="34" charset="0"/>
              </a:rPr>
              <a:t>Check list</a:t>
            </a:r>
          </a:p>
        </p:txBody>
      </p:sp>
      <p:sp>
        <p:nvSpPr>
          <p:cNvPr id="3" name="Content Placeholder 2">
            <a:extLst>
              <a:ext uri="{FF2B5EF4-FFF2-40B4-BE49-F238E27FC236}">
                <a16:creationId xmlns:a16="http://schemas.microsoft.com/office/drawing/2014/main" id="{E0EF2017-0925-4E40-9236-EAD29750AA39}"/>
              </a:ext>
            </a:extLst>
          </p:cNvPr>
          <p:cNvSpPr>
            <a:spLocks noGrp="1"/>
          </p:cNvSpPr>
          <p:nvPr>
            <p:ph idx="1"/>
          </p:nvPr>
        </p:nvSpPr>
        <p:spPr>
          <a:xfrm>
            <a:off x="471488" y="1313286"/>
            <a:ext cx="6009996" cy="8131812"/>
          </a:xfrm>
        </p:spPr>
        <p:txBody>
          <a:bodyPr>
            <a:normAutofit/>
          </a:bodyPr>
          <a:lstStyle/>
          <a:p>
            <a:pPr marL="0" indent="0">
              <a:buNone/>
            </a:pPr>
            <a:endParaRPr lang="en-GB" sz="1500" dirty="0"/>
          </a:p>
          <a:p>
            <a:pPr marL="0" indent="0">
              <a:buNone/>
            </a:pPr>
            <a:r>
              <a:rPr lang="en-GB" sz="1500" b="1" dirty="0">
                <a:latin typeface="Century Gothic" panose="020B0502020202020204" pitchFamily="34" charset="0"/>
              </a:rPr>
              <a:t>Use this list to make sure you have everything completed and ready to hand in on 2nd September 2025.  </a:t>
            </a:r>
          </a:p>
          <a:p>
            <a:pPr marL="0" indent="0">
              <a:buNone/>
            </a:pPr>
            <a:endParaRPr lang="en-GB" sz="1500" b="1" dirty="0">
              <a:latin typeface="Century Gothic" panose="020B0502020202020204" pitchFamily="34" charset="0"/>
            </a:endParaRPr>
          </a:p>
          <a:p>
            <a:r>
              <a:rPr lang="en-GB" sz="1500" b="1" dirty="0">
                <a:latin typeface="Century Gothic" panose="020B0502020202020204" pitchFamily="34" charset="0"/>
              </a:rPr>
              <a:t>1 page report/review on your chosen film, documentary and book, page 8.</a:t>
            </a:r>
          </a:p>
          <a:p>
            <a:r>
              <a:rPr lang="en-GB" sz="1500" b="1" dirty="0">
                <a:latin typeface="Century Gothic" panose="020B0502020202020204" pitchFamily="34" charset="0"/>
              </a:rPr>
              <a:t>Complete at least a minimum of 5 sections of the learning log, page 9.</a:t>
            </a:r>
            <a:endParaRPr lang="en-GB" sz="1500" b="1" dirty="0"/>
          </a:p>
          <a:p>
            <a:r>
              <a:rPr lang="en-GB" sz="1500" b="1" dirty="0">
                <a:latin typeface="Century Gothic" panose="020B0502020202020204" pitchFamily="34" charset="0"/>
              </a:rPr>
              <a:t>Completed glossary of key terms, pages 10-11.</a:t>
            </a:r>
          </a:p>
          <a:p>
            <a:r>
              <a:rPr lang="en-GB" sz="1500" b="1" dirty="0">
                <a:latin typeface="Century Gothic" panose="020B0502020202020204" pitchFamily="34" charset="0"/>
              </a:rPr>
              <a:t>Filled in A-Z of Health and Social Care, page 12.</a:t>
            </a:r>
          </a:p>
          <a:p>
            <a:r>
              <a:rPr lang="en-GB" sz="1500" b="1" dirty="0">
                <a:latin typeface="Century Gothic" panose="020B0502020202020204" pitchFamily="34" charset="0"/>
              </a:rPr>
              <a:t>Completed Information leaflet, page 13</a:t>
            </a:r>
          </a:p>
          <a:p>
            <a:r>
              <a:rPr lang="en-GB" sz="1500" b="1" dirty="0">
                <a:latin typeface="Century Gothic" panose="020B0502020202020204" pitchFamily="34" charset="0"/>
              </a:rPr>
              <a:t>Report/video on the History of the NHS with all sections complete, page 14</a:t>
            </a:r>
          </a:p>
          <a:p>
            <a:r>
              <a:rPr lang="en-GB" sz="1500" b="1" dirty="0">
                <a:latin typeface="Century Gothic" panose="020B0502020202020204" pitchFamily="34" charset="0"/>
              </a:rPr>
              <a:t>Job roles in H&amp;SC research and table complete, page 14</a:t>
            </a:r>
          </a:p>
          <a:p>
            <a:r>
              <a:rPr lang="en-GB" sz="1500" b="1" dirty="0">
                <a:latin typeface="Century Gothic" panose="020B0502020202020204" pitchFamily="34" charset="0"/>
              </a:rPr>
              <a:t>True and False activity, page 15.</a:t>
            </a:r>
          </a:p>
          <a:p>
            <a:endParaRPr lang="en-GB" sz="1500" b="1" dirty="0">
              <a:latin typeface="Century Gothic" panose="020B0502020202020204" pitchFamily="34" charset="0"/>
            </a:endParaRPr>
          </a:p>
          <a:p>
            <a:pPr marL="0" indent="0">
              <a:buNone/>
            </a:pPr>
            <a:r>
              <a:rPr lang="en-GB" sz="1500" b="1" dirty="0">
                <a:latin typeface="Century Gothic" panose="020B0502020202020204" pitchFamily="34" charset="0"/>
              </a:rPr>
              <a:t>If you need support with any of the tasks, please email: </a:t>
            </a:r>
          </a:p>
          <a:p>
            <a:pPr marL="0" indent="0">
              <a:buNone/>
            </a:pPr>
            <a:r>
              <a:rPr lang="en-GB" sz="1500" b="1" dirty="0">
                <a:latin typeface="Century Gothic" panose="020B0502020202020204" pitchFamily="34" charset="0"/>
              </a:rPr>
              <a:t>Mrs Procter – </a:t>
            </a:r>
            <a:r>
              <a:rPr lang="en-GB" sz="1500" b="1" dirty="0">
                <a:latin typeface="Century Gothic" panose="020B0502020202020204" pitchFamily="34" charset="0"/>
                <a:hlinkClick r:id="rId2"/>
              </a:rPr>
              <a:t>aprocter@ormistonriversacademy.co.uk</a:t>
            </a:r>
            <a:endParaRPr lang="en-GB" sz="1500" b="1" dirty="0">
              <a:latin typeface="Century Gothic" panose="020B0502020202020204" pitchFamily="34" charset="0"/>
            </a:endParaRPr>
          </a:p>
          <a:p>
            <a:pPr marL="0" indent="0">
              <a:buNone/>
            </a:pPr>
            <a:r>
              <a:rPr lang="en-GB" sz="1500" b="1" dirty="0">
                <a:latin typeface="Century Gothic" panose="020B0502020202020204" pitchFamily="34" charset="0"/>
              </a:rPr>
              <a:t>Miss Welham – </a:t>
            </a:r>
            <a:r>
              <a:rPr lang="en-GB" sz="1500" b="1" dirty="0">
                <a:latin typeface="Century Gothic" panose="020B0502020202020204" pitchFamily="34" charset="0"/>
                <a:hlinkClick r:id="rId3"/>
              </a:rPr>
              <a:t>ewelham@ormistonriversacademy.co.uk</a:t>
            </a:r>
            <a:endParaRPr lang="en-GB" sz="1500" b="1" dirty="0">
              <a:latin typeface="Century Gothic" panose="020B0502020202020204" pitchFamily="34" charset="0"/>
            </a:endParaRPr>
          </a:p>
          <a:p>
            <a:pPr marL="0" indent="0">
              <a:buNone/>
            </a:pPr>
            <a:endParaRPr lang="en-GB" sz="1500" b="1" dirty="0">
              <a:latin typeface="Century Gothic" panose="020B0502020202020204" pitchFamily="34" charset="0"/>
            </a:endParaRPr>
          </a:p>
          <a:p>
            <a:pPr marL="0" indent="0">
              <a:buNone/>
            </a:pPr>
            <a:endParaRPr lang="en-GB" sz="1500" b="1" dirty="0">
              <a:latin typeface="Century Gothic" panose="020B0502020202020204" pitchFamily="34" charset="0"/>
            </a:endParaRPr>
          </a:p>
          <a:p>
            <a:pPr marL="0" indent="0">
              <a:buNone/>
            </a:pPr>
            <a:r>
              <a:rPr lang="en-GB" sz="2000" b="1" dirty="0">
                <a:latin typeface="Century Gothic" panose="020B0502020202020204" pitchFamily="34" charset="0"/>
              </a:rPr>
              <a:t>We look forward to</a:t>
            </a:r>
          </a:p>
          <a:p>
            <a:pPr marL="0" indent="0">
              <a:buNone/>
            </a:pPr>
            <a:r>
              <a:rPr lang="en-GB" sz="2000" b="1" dirty="0">
                <a:latin typeface="Century Gothic" panose="020B0502020202020204" pitchFamily="34" charset="0"/>
              </a:rPr>
              <a:t>seeing you in September!</a:t>
            </a:r>
          </a:p>
          <a:p>
            <a:endParaRPr lang="en-GB" sz="1500" b="1" dirty="0"/>
          </a:p>
        </p:txBody>
      </p:sp>
      <p:sp>
        <p:nvSpPr>
          <p:cNvPr id="6" name="Slide Number Placeholder 5">
            <a:extLst>
              <a:ext uri="{FF2B5EF4-FFF2-40B4-BE49-F238E27FC236}">
                <a16:creationId xmlns:a16="http://schemas.microsoft.com/office/drawing/2014/main" id="{CD3F440E-22E6-17BC-B053-9597214069EB}"/>
              </a:ext>
            </a:extLst>
          </p:cNvPr>
          <p:cNvSpPr>
            <a:spLocks noGrp="1"/>
          </p:cNvSpPr>
          <p:nvPr>
            <p:ph type="sldNum" sz="quarter" idx="12"/>
          </p:nvPr>
        </p:nvSpPr>
        <p:spPr/>
        <p:txBody>
          <a:bodyPr/>
          <a:lstStyle/>
          <a:p>
            <a:fld id="{42197ACC-EB3C-4466-A41B-F6CC006DF8B4}" type="slidenum">
              <a:rPr lang="en-GB" smtClean="0"/>
              <a:t>17</a:t>
            </a:fld>
            <a:endParaRPr lang="en-GB"/>
          </a:p>
        </p:txBody>
      </p:sp>
      <p:pic>
        <p:nvPicPr>
          <p:cNvPr id="19" name="Picture 18">
            <a:extLst>
              <a:ext uri="{FF2B5EF4-FFF2-40B4-BE49-F238E27FC236}">
                <a16:creationId xmlns:a16="http://schemas.microsoft.com/office/drawing/2014/main" id="{F4E601C4-A956-6ECB-FFA0-47F989950ECA}"/>
              </a:ext>
            </a:extLst>
          </p:cNvPr>
          <p:cNvPicPr>
            <a:picLocks noChangeAspect="1"/>
          </p:cNvPicPr>
          <p:nvPr/>
        </p:nvPicPr>
        <p:blipFill>
          <a:blip r:embed="rId4"/>
          <a:srcRect b="7285"/>
          <a:stretch>
            <a:fillRect/>
          </a:stretch>
        </p:blipFill>
        <p:spPr>
          <a:xfrm>
            <a:off x="4073734" y="7234170"/>
            <a:ext cx="2116115" cy="1683525"/>
          </a:xfrm>
          <a:prstGeom prst="rect">
            <a:avLst/>
          </a:prstGeom>
        </p:spPr>
      </p:pic>
    </p:spTree>
    <p:extLst>
      <p:ext uri="{BB962C8B-B14F-4D97-AF65-F5344CB8AC3E}">
        <p14:creationId xmlns:p14="http://schemas.microsoft.com/office/powerpoint/2010/main" val="79290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BA8C-729F-44B3-A80A-313E739313C7}"/>
              </a:ext>
            </a:extLst>
          </p:cNvPr>
          <p:cNvSpPr>
            <a:spLocks noGrp="1"/>
          </p:cNvSpPr>
          <p:nvPr>
            <p:ph type="title"/>
          </p:nvPr>
        </p:nvSpPr>
        <p:spPr>
          <a:xfrm>
            <a:off x="256307" y="136639"/>
            <a:ext cx="6130203" cy="1110895"/>
          </a:xfrm>
        </p:spPr>
        <p:txBody>
          <a:bodyPr/>
          <a:lstStyle/>
          <a:p>
            <a:pPr algn="ctr"/>
            <a:r>
              <a:rPr lang="en-GB" b="1" u="sng" dirty="0">
                <a:latin typeface="Century Gothic" panose="020B0502020202020204" pitchFamily="34" charset="0"/>
              </a:rPr>
              <a:t>Contents</a:t>
            </a:r>
          </a:p>
        </p:txBody>
      </p:sp>
      <p:sp>
        <p:nvSpPr>
          <p:cNvPr id="3" name="Content Placeholder 2">
            <a:extLst>
              <a:ext uri="{FF2B5EF4-FFF2-40B4-BE49-F238E27FC236}">
                <a16:creationId xmlns:a16="http://schemas.microsoft.com/office/drawing/2014/main" id="{DAA6624C-AC89-419A-8363-CE0FFFC248FD}"/>
              </a:ext>
            </a:extLst>
          </p:cNvPr>
          <p:cNvSpPr>
            <a:spLocks noGrp="1"/>
          </p:cNvSpPr>
          <p:nvPr>
            <p:ph idx="1"/>
          </p:nvPr>
        </p:nvSpPr>
        <p:spPr>
          <a:xfrm>
            <a:off x="256307" y="1182011"/>
            <a:ext cx="6345382" cy="6054436"/>
          </a:xfrm>
        </p:spPr>
        <p:txBody>
          <a:bodyPr>
            <a:normAutofit/>
          </a:bodyPr>
          <a:lstStyle/>
          <a:p>
            <a:pPr marL="0" indent="0">
              <a:lnSpc>
                <a:spcPct val="110000"/>
              </a:lnSpc>
              <a:buNone/>
            </a:pPr>
            <a:r>
              <a:rPr lang="en-GB" sz="1900" dirty="0">
                <a:latin typeface="Century Gothic" panose="020B0502020202020204" pitchFamily="34" charset="0"/>
              </a:rPr>
              <a:t>What will I be studying</a:t>
            </a:r>
            <a:r>
              <a:rPr lang="en-GB" sz="1900" dirty="0"/>
              <a:t>?</a:t>
            </a:r>
            <a:r>
              <a:rPr lang="en-GB" sz="1900" dirty="0">
                <a:latin typeface="Century Gothic" panose="020B0502020202020204" pitchFamily="34" charset="0"/>
              </a:rPr>
              <a:t>				Page 3</a:t>
            </a:r>
          </a:p>
          <a:p>
            <a:pPr marL="0" indent="0">
              <a:lnSpc>
                <a:spcPct val="110000"/>
              </a:lnSpc>
              <a:buNone/>
            </a:pPr>
            <a:r>
              <a:rPr lang="en-GB" sz="1900" dirty="0">
                <a:latin typeface="Century Gothic" panose="020B0502020202020204" pitchFamily="34" charset="0"/>
              </a:rPr>
              <a:t>Recommended Netflix Programmes	Page 4</a:t>
            </a:r>
          </a:p>
          <a:p>
            <a:pPr marL="0" indent="0">
              <a:lnSpc>
                <a:spcPct val="110000"/>
              </a:lnSpc>
              <a:buNone/>
            </a:pPr>
            <a:r>
              <a:rPr lang="en-GB" sz="1900" dirty="0">
                <a:latin typeface="Century Gothic" panose="020B0502020202020204" pitchFamily="34" charset="0"/>
              </a:rPr>
              <a:t>Other recommended watching 		Page 5</a:t>
            </a:r>
          </a:p>
          <a:p>
            <a:pPr marL="0" indent="0">
              <a:lnSpc>
                <a:spcPct val="110000"/>
              </a:lnSpc>
              <a:buNone/>
            </a:pPr>
            <a:r>
              <a:rPr lang="en-GB" sz="1900" dirty="0">
                <a:latin typeface="Century Gothic" panose="020B0502020202020204" pitchFamily="34" charset="0"/>
              </a:rPr>
              <a:t>Recommended Reading 			Page 6 </a:t>
            </a:r>
          </a:p>
          <a:p>
            <a:pPr marL="0" indent="0">
              <a:lnSpc>
                <a:spcPct val="110000"/>
              </a:lnSpc>
              <a:buNone/>
            </a:pPr>
            <a:r>
              <a:rPr lang="en-GB" sz="1900" dirty="0">
                <a:latin typeface="Century Gothic" panose="020B0502020202020204" pitchFamily="34" charset="0"/>
              </a:rPr>
              <a:t>Recommended social media	              	Page 7</a:t>
            </a:r>
          </a:p>
          <a:p>
            <a:pPr marL="0" indent="0">
              <a:lnSpc>
                <a:spcPct val="110000"/>
              </a:lnSpc>
              <a:buNone/>
            </a:pPr>
            <a:r>
              <a:rPr lang="en-GB" sz="1900" dirty="0">
                <a:latin typeface="Century Gothic" panose="020B0502020202020204" pitchFamily="34" charset="0"/>
              </a:rPr>
              <a:t>Representations Task				Page 8  </a:t>
            </a:r>
          </a:p>
          <a:p>
            <a:pPr marL="0" indent="0">
              <a:lnSpc>
                <a:spcPct val="110000"/>
              </a:lnSpc>
              <a:buNone/>
            </a:pPr>
            <a:r>
              <a:rPr lang="en-GB" sz="1900" dirty="0">
                <a:latin typeface="Century Gothic" panose="020B0502020202020204" pitchFamily="34" charset="0"/>
              </a:rPr>
              <a:t>Learning Log					Page 9</a:t>
            </a:r>
          </a:p>
          <a:p>
            <a:pPr marL="0" indent="0">
              <a:lnSpc>
                <a:spcPct val="110000"/>
              </a:lnSpc>
              <a:buNone/>
            </a:pPr>
            <a:r>
              <a:rPr lang="en-GB" sz="1900" dirty="0">
                <a:latin typeface="Century Gothic" panose="020B0502020202020204" pitchFamily="34" charset="0"/>
              </a:rPr>
              <a:t>Keyword Glossary Task				Page 10-11</a:t>
            </a:r>
          </a:p>
          <a:p>
            <a:pPr marL="0" indent="0">
              <a:lnSpc>
                <a:spcPct val="110000"/>
              </a:lnSpc>
              <a:buNone/>
            </a:pPr>
            <a:r>
              <a:rPr lang="en-GB" sz="1900" dirty="0">
                <a:latin typeface="Century Gothic" panose="020B0502020202020204" pitchFamily="34" charset="0"/>
              </a:rPr>
              <a:t>A-Z Challenge					Page 12</a:t>
            </a:r>
          </a:p>
          <a:p>
            <a:pPr marL="0" indent="0">
              <a:lnSpc>
                <a:spcPct val="110000"/>
              </a:lnSpc>
              <a:buNone/>
            </a:pPr>
            <a:r>
              <a:rPr lang="en-GB" sz="1900" dirty="0">
                <a:latin typeface="Century Gothic" panose="020B0502020202020204" pitchFamily="34" charset="0"/>
              </a:rPr>
              <a:t>Information Leaflet Task                               Page 13</a:t>
            </a:r>
          </a:p>
          <a:p>
            <a:pPr marL="0" indent="0">
              <a:lnSpc>
                <a:spcPct val="110000"/>
              </a:lnSpc>
              <a:buNone/>
            </a:pPr>
            <a:r>
              <a:rPr lang="en-GB" sz="1900" dirty="0">
                <a:latin typeface="Century Gothic" panose="020B0502020202020204" pitchFamily="34" charset="0"/>
              </a:rPr>
              <a:t>History of the NHS					Page 14</a:t>
            </a:r>
          </a:p>
          <a:p>
            <a:pPr marL="0" indent="0">
              <a:lnSpc>
                <a:spcPct val="110000"/>
              </a:lnSpc>
              <a:buNone/>
            </a:pPr>
            <a:r>
              <a:rPr lang="en-GB" sz="1900" dirty="0">
                <a:latin typeface="Century Gothic" panose="020B0502020202020204" pitchFamily="34" charset="0"/>
              </a:rPr>
              <a:t>Roles in Health and Social Care		Page 15</a:t>
            </a:r>
          </a:p>
          <a:p>
            <a:pPr marL="0" indent="0">
              <a:lnSpc>
                <a:spcPct val="110000"/>
              </a:lnSpc>
              <a:buNone/>
            </a:pPr>
            <a:r>
              <a:rPr lang="en-GB" sz="1900" dirty="0">
                <a:latin typeface="Century Gothic" panose="020B0502020202020204" pitchFamily="34" charset="0"/>
              </a:rPr>
              <a:t>Extension Task 					Page 16</a:t>
            </a:r>
          </a:p>
          <a:p>
            <a:pPr marL="0" indent="0">
              <a:lnSpc>
                <a:spcPct val="110000"/>
              </a:lnSpc>
              <a:buNone/>
            </a:pPr>
            <a:r>
              <a:rPr lang="en-GB" sz="1900" dirty="0">
                <a:latin typeface="Century Gothic" panose="020B0502020202020204" pitchFamily="34" charset="0"/>
              </a:rPr>
              <a:t>Checklist for September			Page 17</a:t>
            </a:r>
          </a:p>
          <a:p>
            <a:pPr marL="0" indent="0">
              <a:lnSpc>
                <a:spcPct val="110000"/>
              </a:lnSpc>
              <a:buNone/>
            </a:pPr>
            <a:endParaRPr lang="en-GB" dirty="0"/>
          </a:p>
          <a:p>
            <a:pPr marL="0" indent="0">
              <a:lnSpc>
                <a:spcPct val="110000"/>
              </a:lnSpc>
              <a:buNone/>
            </a:pPr>
            <a:endParaRPr lang="en-GB" dirty="0"/>
          </a:p>
        </p:txBody>
      </p:sp>
      <p:sp>
        <p:nvSpPr>
          <p:cNvPr id="4" name="Slide Number Placeholder 3">
            <a:extLst>
              <a:ext uri="{FF2B5EF4-FFF2-40B4-BE49-F238E27FC236}">
                <a16:creationId xmlns:a16="http://schemas.microsoft.com/office/drawing/2014/main" id="{8F421C19-CCFE-45F4-9083-F683F0911CFD}"/>
              </a:ext>
            </a:extLst>
          </p:cNvPr>
          <p:cNvSpPr>
            <a:spLocks noGrp="1"/>
          </p:cNvSpPr>
          <p:nvPr>
            <p:ph type="sldNum" sz="quarter" idx="12"/>
          </p:nvPr>
        </p:nvSpPr>
        <p:spPr/>
        <p:txBody>
          <a:bodyPr/>
          <a:lstStyle/>
          <a:p>
            <a:fld id="{42197ACC-EB3C-4466-A41B-F6CC006DF8B4}" type="slidenum">
              <a:rPr lang="en-GB" smtClean="0"/>
              <a:t>2</a:t>
            </a:fld>
            <a:endParaRPr lang="en-GB"/>
          </a:p>
        </p:txBody>
      </p:sp>
      <p:pic>
        <p:nvPicPr>
          <p:cNvPr id="7" name="Picture 6" descr="A group of doctors and nurses&#10;&#10;Description automatically generated">
            <a:extLst>
              <a:ext uri="{FF2B5EF4-FFF2-40B4-BE49-F238E27FC236}">
                <a16:creationId xmlns:a16="http://schemas.microsoft.com/office/drawing/2014/main" id="{1FD8D46F-54D1-C16B-C1C2-AC44792AE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377" y="6920852"/>
            <a:ext cx="2918530" cy="2359145"/>
          </a:xfrm>
          <a:prstGeom prst="rect">
            <a:avLst/>
          </a:prstGeom>
        </p:spPr>
      </p:pic>
    </p:spTree>
    <p:extLst>
      <p:ext uri="{BB962C8B-B14F-4D97-AF65-F5344CB8AC3E}">
        <p14:creationId xmlns:p14="http://schemas.microsoft.com/office/powerpoint/2010/main" val="4106949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649" y="282519"/>
            <a:ext cx="6458702" cy="699816"/>
          </a:xfrm>
        </p:spPr>
        <p:txBody>
          <a:bodyPr/>
          <a:lstStyle/>
          <a:p>
            <a:pPr algn="ctr"/>
            <a:r>
              <a:rPr lang="en-GB" b="1" u="sng" dirty="0">
                <a:solidFill>
                  <a:schemeClr val="accent6">
                    <a:lumMod val="75000"/>
                  </a:schemeClr>
                </a:solidFill>
                <a:latin typeface="Century Gothic" panose="020B0502020202020204" pitchFamily="34" charset="0"/>
              </a:rPr>
              <a:t>What will I be studying?</a:t>
            </a:r>
          </a:p>
        </p:txBody>
      </p:sp>
      <p:sp>
        <p:nvSpPr>
          <p:cNvPr id="3" name="Content Placeholder 2"/>
          <p:cNvSpPr>
            <a:spLocks noGrp="1"/>
          </p:cNvSpPr>
          <p:nvPr>
            <p:ph idx="1"/>
          </p:nvPr>
        </p:nvSpPr>
        <p:spPr>
          <a:xfrm>
            <a:off x="544021" y="1166241"/>
            <a:ext cx="5504688" cy="7573518"/>
          </a:xfrm>
        </p:spPr>
        <p:txBody>
          <a:bodyPr>
            <a:normAutofit/>
          </a:bodyPr>
          <a:lstStyle/>
          <a:p>
            <a:pPr marL="0" indent="0">
              <a:buNone/>
            </a:pPr>
            <a:r>
              <a:rPr lang="en-GB" sz="1100" b="1" dirty="0">
                <a:solidFill>
                  <a:schemeClr val="accent6">
                    <a:lumMod val="50000"/>
                  </a:schemeClr>
                </a:solidFill>
                <a:latin typeface="Century Gothic" panose="020B0502020202020204" pitchFamily="34" charset="0"/>
              </a:rPr>
              <a:t>Health and social care covers a wide range of topics area, and provides a good foundation for a wide range of careers.</a:t>
            </a:r>
            <a:endParaRPr lang="en-GB" sz="800" b="1"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In general, our subject is about people, their health and wellbeing, their circumstances and the effects of life events.</a:t>
            </a:r>
            <a:endParaRPr lang="en-GB" sz="800" b="1"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Your learning will explore the role of health and social care services in our society, the values and principles of workers in these sectors, and the complexities of maintaining health and wellbeing in our society.</a:t>
            </a:r>
          </a:p>
          <a:p>
            <a:pPr marL="0" indent="0">
              <a:buNone/>
            </a:pPr>
            <a:endParaRPr lang="en-GB" sz="1100" b="1" u="sng"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To gain the Extended Certificate in Health and Social Care, over the next two years, you will study the following</a:t>
            </a:r>
          </a:p>
          <a:p>
            <a:pPr marL="0" indent="0">
              <a:buNone/>
            </a:pPr>
            <a:r>
              <a:rPr lang="en-GB" sz="1100" dirty="0">
                <a:solidFill>
                  <a:schemeClr val="accent6">
                    <a:lumMod val="50000"/>
                  </a:schemeClr>
                </a:solidFill>
                <a:latin typeface="Century Gothic" panose="020B0502020202020204" pitchFamily="34" charset="0"/>
              </a:rPr>
              <a:t>Examined Units:</a:t>
            </a:r>
          </a:p>
          <a:p>
            <a:r>
              <a:rPr lang="en-GB" sz="1100" dirty="0">
                <a:solidFill>
                  <a:schemeClr val="accent6">
                    <a:lumMod val="50000"/>
                  </a:schemeClr>
                </a:solidFill>
                <a:latin typeface="Century Gothic" panose="020B0502020202020204" pitchFamily="34" charset="0"/>
              </a:rPr>
              <a:t>F090 Principles of Health and Social Care</a:t>
            </a:r>
          </a:p>
          <a:p>
            <a:r>
              <a:rPr lang="en-GB" sz="1100" dirty="0">
                <a:solidFill>
                  <a:schemeClr val="accent6">
                    <a:lumMod val="50000"/>
                  </a:schemeClr>
                </a:solidFill>
                <a:latin typeface="Century Gothic" panose="020B0502020202020204" pitchFamily="34" charset="0"/>
              </a:rPr>
              <a:t>F091 Anatomy and Physiology for Health and Social Care</a:t>
            </a:r>
          </a:p>
          <a:p>
            <a:pPr marL="0" indent="0">
              <a:buNone/>
            </a:pPr>
            <a:r>
              <a:rPr lang="en-GB" sz="1100" dirty="0">
                <a:solidFill>
                  <a:schemeClr val="accent6">
                    <a:lumMod val="50000"/>
                  </a:schemeClr>
                </a:solidFill>
                <a:latin typeface="Century Gothic" panose="020B0502020202020204" pitchFamily="34" charset="0"/>
              </a:rPr>
              <a:t>Coursework Units:</a:t>
            </a:r>
          </a:p>
          <a:p>
            <a:r>
              <a:rPr lang="en-GB" sz="1100" dirty="0">
                <a:solidFill>
                  <a:schemeClr val="accent6">
                    <a:lumMod val="50000"/>
                  </a:schemeClr>
                </a:solidFill>
                <a:latin typeface="Century Gothic" panose="020B0502020202020204" pitchFamily="34" charset="0"/>
              </a:rPr>
              <a:t>F092 Person-centred Approach to Care.</a:t>
            </a:r>
          </a:p>
          <a:p>
            <a:r>
              <a:rPr lang="en-GB" sz="1100" dirty="0">
                <a:solidFill>
                  <a:schemeClr val="accent6">
                    <a:lumMod val="50000"/>
                  </a:schemeClr>
                </a:solidFill>
                <a:latin typeface="Century Gothic" panose="020B0502020202020204" pitchFamily="34" charset="0"/>
              </a:rPr>
              <a:t>F093 Supporting People with Mental Health Conditions. </a:t>
            </a:r>
          </a:p>
          <a:p>
            <a:pPr marL="0" indent="0">
              <a:buNone/>
            </a:pPr>
            <a:endParaRPr lang="en-GB" sz="1100" dirty="0">
              <a:solidFill>
                <a:schemeClr val="accent6">
                  <a:lumMod val="50000"/>
                </a:schemeClr>
              </a:solidFill>
              <a:latin typeface="Century Gothic" panose="020B0502020202020204" pitchFamily="34" charset="0"/>
            </a:endParaRPr>
          </a:p>
          <a:p>
            <a:pPr marL="0" indent="0">
              <a:buNone/>
            </a:pPr>
            <a:r>
              <a:rPr lang="en-GB" sz="1100" dirty="0">
                <a:solidFill>
                  <a:schemeClr val="accent6">
                    <a:lumMod val="50000"/>
                  </a:schemeClr>
                </a:solidFill>
                <a:latin typeface="Century Gothic" panose="020B0502020202020204" pitchFamily="34" charset="0"/>
              </a:rPr>
              <a:t>In addition, you will also study two of the following coursework units:</a:t>
            </a:r>
          </a:p>
          <a:p>
            <a:r>
              <a:rPr lang="en-GB" sz="1100" dirty="0">
                <a:solidFill>
                  <a:schemeClr val="accent6">
                    <a:lumMod val="50000"/>
                  </a:schemeClr>
                </a:solidFill>
                <a:latin typeface="Century Gothic" panose="020B0502020202020204" pitchFamily="34" charset="0"/>
              </a:rPr>
              <a:t>F094 Supporting People with Long-Term Physiological Conditions</a:t>
            </a:r>
          </a:p>
          <a:p>
            <a:r>
              <a:rPr lang="en-GB" sz="1100" dirty="0">
                <a:solidFill>
                  <a:schemeClr val="accent6">
                    <a:lumMod val="50000"/>
                  </a:schemeClr>
                </a:solidFill>
                <a:latin typeface="Century Gothic" panose="020B0502020202020204" pitchFamily="34" charset="0"/>
              </a:rPr>
              <a:t>F095 Investigating Public Health</a:t>
            </a:r>
          </a:p>
          <a:p>
            <a:r>
              <a:rPr lang="en-GB" sz="1100" dirty="0">
                <a:solidFill>
                  <a:schemeClr val="accent6">
                    <a:lumMod val="50000"/>
                  </a:schemeClr>
                </a:solidFill>
                <a:latin typeface="Century Gothic" panose="020B0502020202020204" pitchFamily="34" charset="0"/>
              </a:rPr>
              <a:t>F096 Supporting People in Relation to Sexual Health, Pregnancy and Post-Natal Health.</a:t>
            </a:r>
          </a:p>
          <a:p>
            <a:r>
              <a:rPr lang="en-GB" sz="1100" dirty="0">
                <a:solidFill>
                  <a:schemeClr val="accent6">
                    <a:lumMod val="50000"/>
                  </a:schemeClr>
                </a:solidFill>
                <a:latin typeface="Century Gothic" panose="020B0502020202020204" pitchFamily="34" charset="0"/>
              </a:rPr>
              <a:t>F097 Supporting Health Nutrition and Lifestyles.</a:t>
            </a:r>
          </a:p>
          <a:p>
            <a:endParaRPr lang="en-GB" sz="1100" dirty="0">
              <a:solidFill>
                <a:srgbClr val="00B050"/>
              </a:solidFill>
              <a:latin typeface="Century Gothic" panose="020B0502020202020204" pitchFamily="34" charset="0"/>
            </a:endParaRPr>
          </a:p>
          <a:p>
            <a:pPr marL="0" indent="0">
              <a:buNone/>
            </a:pPr>
            <a:endParaRPr lang="en-GB" sz="1100" dirty="0"/>
          </a:p>
        </p:txBody>
      </p:sp>
      <p:sp>
        <p:nvSpPr>
          <p:cNvPr id="5" name="Slide Number Placeholder 4">
            <a:extLst>
              <a:ext uri="{FF2B5EF4-FFF2-40B4-BE49-F238E27FC236}">
                <a16:creationId xmlns:a16="http://schemas.microsoft.com/office/drawing/2014/main" id="{9C5D2E67-B933-9A22-3C70-10410E4F20AF}"/>
              </a:ext>
            </a:extLst>
          </p:cNvPr>
          <p:cNvSpPr>
            <a:spLocks noGrp="1"/>
          </p:cNvSpPr>
          <p:nvPr>
            <p:ph type="sldNum" sz="quarter" idx="12"/>
          </p:nvPr>
        </p:nvSpPr>
        <p:spPr/>
        <p:txBody>
          <a:bodyPr/>
          <a:lstStyle/>
          <a:p>
            <a:fld id="{42197ACC-EB3C-4466-A41B-F6CC006DF8B4}" type="slidenum">
              <a:rPr lang="en-GB" smtClean="0"/>
              <a:t>3</a:t>
            </a:fld>
            <a:endParaRPr lang="en-GB"/>
          </a:p>
        </p:txBody>
      </p:sp>
    </p:spTree>
    <p:extLst>
      <p:ext uri="{BB962C8B-B14F-4D97-AF65-F5344CB8AC3E}">
        <p14:creationId xmlns:p14="http://schemas.microsoft.com/office/powerpoint/2010/main" val="1058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70" y="-93560"/>
            <a:ext cx="3550151" cy="1889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170" y="1551103"/>
            <a:ext cx="1745039"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Babies</a:t>
            </a:r>
          </a:p>
        </p:txBody>
      </p:sp>
      <p:sp>
        <p:nvSpPr>
          <p:cNvPr id="7" name="TextBox 6"/>
          <p:cNvSpPr txBox="1"/>
          <p:nvPr/>
        </p:nvSpPr>
        <p:spPr>
          <a:xfrm>
            <a:off x="2005756" y="1471330"/>
            <a:ext cx="1245664"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What the Health</a:t>
            </a:r>
          </a:p>
        </p:txBody>
      </p:sp>
      <p:sp>
        <p:nvSpPr>
          <p:cNvPr id="10" name="TextBox 9"/>
          <p:cNvSpPr txBox="1"/>
          <p:nvPr/>
        </p:nvSpPr>
        <p:spPr>
          <a:xfrm>
            <a:off x="3396639" y="1339771"/>
            <a:ext cx="1581367" cy="600164"/>
          </a:xfrm>
          <a:prstGeom prst="rect">
            <a:avLst/>
          </a:prstGeom>
          <a:noFill/>
        </p:spPr>
        <p:txBody>
          <a:bodyPr wrap="square" rtlCol="0">
            <a:spAutoFit/>
          </a:bodyPr>
          <a:lstStyle/>
          <a:p>
            <a:pPr algn="ctr"/>
            <a:r>
              <a:rPr lang="en-GB" sz="1100" b="1" dirty="0">
                <a:solidFill>
                  <a:srgbClr val="0099CC"/>
                </a:solidFill>
                <a:latin typeface="Century Gothic" panose="020B0502020202020204" pitchFamily="34" charset="0"/>
              </a:rPr>
              <a:t>Louis Theroux: Extreme love, Dementia</a:t>
            </a:r>
          </a:p>
        </p:txBody>
      </p:sp>
      <p:sp>
        <p:nvSpPr>
          <p:cNvPr id="12" name="TextBox 11"/>
          <p:cNvSpPr txBox="1"/>
          <p:nvPr/>
        </p:nvSpPr>
        <p:spPr>
          <a:xfrm>
            <a:off x="5005178" y="1628915"/>
            <a:ext cx="1447800"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Five Feet Apart</a:t>
            </a:r>
          </a:p>
        </p:txBody>
      </p:sp>
      <p:sp>
        <p:nvSpPr>
          <p:cNvPr id="15" name="TextBox 14"/>
          <p:cNvSpPr txBox="1"/>
          <p:nvPr/>
        </p:nvSpPr>
        <p:spPr>
          <a:xfrm>
            <a:off x="430206" y="4257088"/>
            <a:ext cx="1245664"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Brain on Fire</a:t>
            </a:r>
          </a:p>
        </p:txBody>
      </p:sp>
      <p:sp>
        <p:nvSpPr>
          <p:cNvPr id="17" name="TextBox 16"/>
          <p:cNvSpPr txBox="1"/>
          <p:nvPr/>
        </p:nvSpPr>
        <p:spPr>
          <a:xfrm>
            <a:off x="1728346" y="4069132"/>
            <a:ext cx="1635766"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Theory of Everything</a:t>
            </a:r>
          </a:p>
        </p:txBody>
      </p:sp>
      <p:sp>
        <p:nvSpPr>
          <p:cNvPr id="21" name="TextBox 20"/>
          <p:cNvSpPr txBox="1"/>
          <p:nvPr/>
        </p:nvSpPr>
        <p:spPr>
          <a:xfrm>
            <a:off x="3416588" y="4035124"/>
            <a:ext cx="1449608"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Humans;</a:t>
            </a:r>
          </a:p>
          <a:p>
            <a:pPr algn="ctr"/>
            <a:r>
              <a:rPr lang="en-GB" sz="1200" b="1" dirty="0">
                <a:solidFill>
                  <a:srgbClr val="0099CC"/>
                </a:solidFill>
                <a:latin typeface="Century Gothic" panose="020B0502020202020204" pitchFamily="34" charset="0"/>
              </a:rPr>
              <a:t>Body Systems</a:t>
            </a:r>
          </a:p>
        </p:txBody>
      </p:sp>
      <p:sp>
        <p:nvSpPr>
          <p:cNvPr id="24" name="TextBox 23"/>
          <p:cNvSpPr txBox="1"/>
          <p:nvPr/>
        </p:nvSpPr>
        <p:spPr>
          <a:xfrm>
            <a:off x="4890184" y="4097404"/>
            <a:ext cx="1449608"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Three identical strangers</a:t>
            </a:r>
          </a:p>
        </p:txBody>
      </p:sp>
      <p:sp>
        <p:nvSpPr>
          <p:cNvPr id="27" name="TextBox 26"/>
          <p:cNvSpPr txBox="1"/>
          <p:nvPr/>
        </p:nvSpPr>
        <p:spPr>
          <a:xfrm>
            <a:off x="234985" y="6727713"/>
            <a:ext cx="1745039"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Girl, interrupted </a:t>
            </a:r>
          </a:p>
        </p:txBody>
      </p:sp>
      <p:sp>
        <p:nvSpPr>
          <p:cNvPr id="29" name="TextBox 28"/>
          <p:cNvSpPr txBox="1"/>
          <p:nvPr/>
        </p:nvSpPr>
        <p:spPr>
          <a:xfrm>
            <a:off x="1824218" y="6686926"/>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Call the Midwife</a:t>
            </a:r>
          </a:p>
        </p:txBody>
      </p:sp>
      <p:sp>
        <p:nvSpPr>
          <p:cNvPr id="32" name="TextBox 31"/>
          <p:cNvSpPr txBox="1"/>
          <p:nvPr/>
        </p:nvSpPr>
        <p:spPr>
          <a:xfrm>
            <a:off x="3416588" y="6709394"/>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13 Reasons Why</a:t>
            </a:r>
          </a:p>
        </p:txBody>
      </p:sp>
      <p:sp>
        <p:nvSpPr>
          <p:cNvPr id="34" name="TextBox 33"/>
          <p:cNvSpPr txBox="1"/>
          <p:nvPr/>
        </p:nvSpPr>
        <p:spPr>
          <a:xfrm>
            <a:off x="4902136" y="6464599"/>
            <a:ext cx="1427202"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The Game Changer (2018)</a:t>
            </a:r>
          </a:p>
        </p:txBody>
      </p:sp>
      <p:sp>
        <p:nvSpPr>
          <p:cNvPr id="33" name="Rectangle 32">
            <a:extLst>
              <a:ext uri="{FF2B5EF4-FFF2-40B4-BE49-F238E27FC236}">
                <a16:creationId xmlns:a16="http://schemas.microsoft.com/office/drawing/2014/main" id="{22849B12-F086-453F-B3CA-B97FE98CC5E5}"/>
              </a:ext>
            </a:extLst>
          </p:cNvPr>
          <p:cNvSpPr/>
          <p:nvPr/>
        </p:nvSpPr>
        <p:spPr>
          <a:xfrm>
            <a:off x="147713" y="9096762"/>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Recommended Watching for Health &amp; Social</a:t>
            </a:r>
          </a:p>
        </p:txBody>
      </p:sp>
      <p:pic>
        <p:nvPicPr>
          <p:cNvPr id="9" name="Picture 2" descr="Is 'Babies' (2020) available to watch on UK Netflix - NewOnNetflixUK">
            <a:extLst>
              <a:ext uri="{FF2B5EF4-FFF2-40B4-BE49-F238E27FC236}">
                <a16:creationId xmlns:a16="http://schemas.microsoft.com/office/drawing/2014/main" id="{F370E072-3621-4EDC-B117-976FAD2D8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22" y="1968512"/>
            <a:ext cx="1324040" cy="1982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Louis Theroux: Extreme Love - Dementia (2012) on Netflix Taiwan ...">
            <a:extLst>
              <a:ext uri="{FF2B5EF4-FFF2-40B4-BE49-F238E27FC236}">
                <a16:creationId xmlns:a16="http://schemas.microsoft.com/office/drawing/2014/main" id="{270BE964-5C38-49EC-9968-97DAE0F4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855" y="1958900"/>
            <a:ext cx="1449608" cy="202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Is 'Five Feet Apart' (2019) available to watch on UK Netflix ...">
            <a:extLst>
              <a:ext uri="{FF2B5EF4-FFF2-40B4-BE49-F238E27FC236}">
                <a16:creationId xmlns:a16="http://schemas.microsoft.com/office/drawing/2014/main" id="{C5E315B2-0B49-418A-A9FD-7A1A604CF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178" y="1984319"/>
            <a:ext cx="1447800" cy="202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2" descr="Is 'Brain on Fire' (2016) available to watch on UK Netflix ...">
            <a:extLst>
              <a:ext uri="{FF2B5EF4-FFF2-40B4-BE49-F238E27FC236}">
                <a16:creationId xmlns:a16="http://schemas.microsoft.com/office/drawing/2014/main" id="{E6468FC1-B753-4986-9D6D-0D6A590A4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22" y="4576476"/>
            <a:ext cx="1323324" cy="1852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Is 'The Theory of Everything' (2014) available to watch on UK ...">
            <a:extLst>
              <a:ext uri="{FF2B5EF4-FFF2-40B4-BE49-F238E27FC236}">
                <a16:creationId xmlns:a16="http://schemas.microsoft.com/office/drawing/2014/main" id="{3717060F-8696-4AB8-8E71-4D56079BC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118" y="4572158"/>
            <a:ext cx="1314281" cy="183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0" descr="Girl, Interrupted (film) - Wikipedia">
            <a:extLst>
              <a:ext uri="{FF2B5EF4-FFF2-40B4-BE49-F238E27FC236}">
                <a16:creationId xmlns:a16="http://schemas.microsoft.com/office/drawing/2014/main" id="{4A857893-492B-4DF8-AC08-66D9BDF48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06" y="7051485"/>
            <a:ext cx="1286968" cy="185495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ist of Call the Midwife episodes - Wikipedia">
            <a:extLst>
              <a:ext uri="{FF2B5EF4-FFF2-40B4-BE49-F238E27FC236}">
                <a16:creationId xmlns:a16="http://schemas.microsoft.com/office/drawing/2014/main" id="{97C67FAB-63D2-4795-8568-F4BD4EE6B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118" y="7051485"/>
            <a:ext cx="1324041" cy="1839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13 Reasons Why: Season 1 - Rotten Tomatoes">
            <a:extLst>
              <a:ext uri="{FF2B5EF4-FFF2-40B4-BE49-F238E27FC236}">
                <a16:creationId xmlns:a16="http://schemas.microsoft.com/office/drawing/2014/main" id="{A1A9D984-AAF2-4F00-9941-2817B7D278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588" y="7060879"/>
            <a:ext cx="1332128" cy="1790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F0B73D-E292-B41D-6183-EA3F5144AC5E}"/>
              </a:ext>
            </a:extLst>
          </p:cNvPr>
          <p:cNvPicPr>
            <a:picLocks noChangeAspect="1"/>
          </p:cNvPicPr>
          <p:nvPr/>
        </p:nvPicPr>
        <p:blipFill>
          <a:blip r:embed="rId11"/>
          <a:stretch>
            <a:fillRect/>
          </a:stretch>
        </p:blipFill>
        <p:spPr>
          <a:xfrm>
            <a:off x="3416589" y="4549280"/>
            <a:ext cx="1323324" cy="182835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DEE3E27C-822C-9B48-4CFA-0949ABF4FF78}"/>
              </a:ext>
            </a:extLst>
          </p:cNvPr>
          <p:cNvPicPr>
            <a:picLocks noChangeAspect="1"/>
          </p:cNvPicPr>
          <p:nvPr/>
        </p:nvPicPr>
        <p:blipFill>
          <a:blip r:embed="rId12"/>
          <a:stretch>
            <a:fillRect/>
          </a:stretch>
        </p:blipFill>
        <p:spPr>
          <a:xfrm>
            <a:off x="5005178" y="6943203"/>
            <a:ext cx="1232003" cy="1860576"/>
          </a:xfrm>
          <a:prstGeom prst="rect">
            <a:avLst/>
          </a:prstGeom>
        </p:spPr>
      </p:pic>
      <p:pic>
        <p:nvPicPr>
          <p:cNvPr id="39" name="Picture 38">
            <a:extLst>
              <a:ext uri="{FF2B5EF4-FFF2-40B4-BE49-F238E27FC236}">
                <a16:creationId xmlns:a16="http://schemas.microsoft.com/office/drawing/2014/main" id="{EFBA4794-B415-1EBF-275D-98332E889863}"/>
              </a:ext>
            </a:extLst>
          </p:cNvPr>
          <p:cNvPicPr>
            <a:picLocks noChangeAspect="1"/>
          </p:cNvPicPr>
          <p:nvPr/>
        </p:nvPicPr>
        <p:blipFill>
          <a:blip r:embed="rId13"/>
          <a:stretch>
            <a:fillRect/>
          </a:stretch>
        </p:blipFill>
        <p:spPr>
          <a:xfrm>
            <a:off x="5005178" y="4560943"/>
            <a:ext cx="1260807" cy="18163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B1D3B61-0FBD-CD8C-4203-0AF0BE2ECD88}"/>
              </a:ext>
            </a:extLst>
          </p:cNvPr>
          <p:cNvPicPr>
            <a:picLocks noChangeAspect="1"/>
          </p:cNvPicPr>
          <p:nvPr/>
        </p:nvPicPr>
        <p:blipFill>
          <a:blip r:embed="rId14"/>
          <a:stretch>
            <a:fillRect/>
          </a:stretch>
        </p:blipFill>
        <p:spPr>
          <a:xfrm>
            <a:off x="1815583" y="1968512"/>
            <a:ext cx="1491750" cy="2012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59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466" y="2212"/>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8334" y="13042"/>
            <a:ext cx="1971858" cy="615595"/>
          </a:xfrm>
        </p:spPr>
        <p:txBody>
          <a:bodyPr>
            <a:normAutofit/>
          </a:bodyPr>
          <a:lstStyle/>
          <a:p>
            <a:pPr algn="ctr"/>
            <a:r>
              <a:rPr lang="en-GB" sz="3600" b="1" dirty="0">
                <a:solidFill>
                  <a:srgbClr val="C00000"/>
                </a:solidFill>
                <a:latin typeface="Century Gothic" panose="020B0502020202020204" pitchFamily="34" charset="0"/>
              </a:rPr>
              <a:t>Not</a:t>
            </a:r>
          </a:p>
        </p:txBody>
      </p:sp>
      <p:sp>
        <p:nvSpPr>
          <p:cNvPr id="4" name="TextBox 3"/>
          <p:cNvSpPr txBox="1"/>
          <p:nvPr/>
        </p:nvSpPr>
        <p:spPr>
          <a:xfrm>
            <a:off x="354358" y="1586163"/>
            <a:ext cx="1745039"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Rhod Gilbert's Work Experience</a:t>
            </a:r>
          </a:p>
        </p:txBody>
      </p:sp>
      <p:sp>
        <p:nvSpPr>
          <p:cNvPr id="7" name="TextBox 6"/>
          <p:cNvSpPr txBox="1"/>
          <p:nvPr/>
        </p:nvSpPr>
        <p:spPr>
          <a:xfrm>
            <a:off x="2090907" y="1579115"/>
            <a:ext cx="1427202" cy="430887"/>
          </a:xfrm>
          <a:prstGeom prst="rect">
            <a:avLst/>
          </a:prstGeom>
          <a:noFill/>
        </p:spPr>
        <p:txBody>
          <a:bodyPr wrap="square" rtlCol="0">
            <a:spAutoFit/>
          </a:bodyPr>
          <a:lstStyle/>
          <a:p>
            <a:pPr algn="ctr"/>
            <a:r>
              <a:rPr lang="en-GB" sz="1100" b="1" dirty="0">
                <a:solidFill>
                  <a:srgbClr val="FF00FF"/>
                </a:solidFill>
                <a:latin typeface="Century Gothic" panose="020B0502020202020204" pitchFamily="34" charset="0"/>
              </a:rPr>
              <a:t>Katie Price; Harvey and Me</a:t>
            </a:r>
          </a:p>
        </p:txBody>
      </p:sp>
      <p:sp>
        <p:nvSpPr>
          <p:cNvPr id="10" name="TextBox 9"/>
          <p:cNvSpPr txBox="1"/>
          <p:nvPr/>
        </p:nvSpPr>
        <p:spPr>
          <a:xfrm>
            <a:off x="3673097" y="1702603"/>
            <a:ext cx="1447800" cy="276999"/>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Inside our Minds</a:t>
            </a:r>
          </a:p>
        </p:txBody>
      </p:sp>
      <p:sp>
        <p:nvSpPr>
          <p:cNvPr id="12" name="TextBox 11"/>
          <p:cNvSpPr txBox="1"/>
          <p:nvPr/>
        </p:nvSpPr>
        <p:spPr>
          <a:xfrm>
            <a:off x="5123038" y="1594661"/>
            <a:ext cx="1447800"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Stacey Dooley 9-5 Care Home</a:t>
            </a:r>
          </a:p>
        </p:txBody>
      </p:sp>
      <p:sp>
        <p:nvSpPr>
          <p:cNvPr id="13" name="TextBox 12"/>
          <p:cNvSpPr txBox="1"/>
          <p:nvPr/>
        </p:nvSpPr>
        <p:spPr>
          <a:xfrm rot="5400000">
            <a:off x="-461259" y="4988365"/>
            <a:ext cx="1523602" cy="369332"/>
          </a:xfrm>
          <a:prstGeom prst="rect">
            <a:avLst/>
          </a:prstGeom>
          <a:noFill/>
        </p:spPr>
        <p:txBody>
          <a:bodyPr wrap="square" rtlCol="0">
            <a:spAutoFit/>
          </a:bodyPr>
          <a:lstStyle/>
          <a:p>
            <a:pPr algn="ctr"/>
            <a:r>
              <a:rPr lang="en-GB" b="1" u="sng" dirty="0">
                <a:solidFill>
                  <a:srgbClr val="00B050"/>
                </a:solidFill>
              </a:rPr>
              <a:t>All 4</a:t>
            </a:r>
          </a:p>
        </p:txBody>
      </p:sp>
      <p:sp>
        <p:nvSpPr>
          <p:cNvPr id="15" name="TextBox 14"/>
          <p:cNvSpPr txBox="1"/>
          <p:nvPr/>
        </p:nvSpPr>
        <p:spPr>
          <a:xfrm>
            <a:off x="538073" y="4019357"/>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24 hours in A&amp;E</a:t>
            </a:r>
          </a:p>
        </p:txBody>
      </p:sp>
      <p:sp>
        <p:nvSpPr>
          <p:cNvPr id="17" name="TextBox 16"/>
          <p:cNvSpPr txBox="1"/>
          <p:nvPr/>
        </p:nvSpPr>
        <p:spPr>
          <a:xfrm>
            <a:off x="2170272" y="4008675"/>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Born to be different</a:t>
            </a:r>
          </a:p>
        </p:txBody>
      </p:sp>
      <p:sp>
        <p:nvSpPr>
          <p:cNvPr id="18" name="TextBox 17"/>
          <p:cNvSpPr txBox="1"/>
          <p:nvPr/>
        </p:nvSpPr>
        <p:spPr>
          <a:xfrm rot="5400000">
            <a:off x="-429260" y="2536952"/>
            <a:ext cx="1523602" cy="369332"/>
          </a:xfrm>
          <a:prstGeom prst="rect">
            <a:avLst/>
          </a:prstGeom>
          <a:noFill/>
        </p:spPr>
        <p:txBody>
          <a:bodyPr wrap="square" rtlCol="0">
            <a:spAutoFit/>
          </a:bodyPr>
          <a:lstStyle/>
          <a:p>
            <a:pPr algn="ctr"/>
            <a:r>
              <a:rPr lang="en-GB" b="1" u="sng" dirty="0">
                <a:solidFill>
                  <a:srgbClr val="FF00FF"/>
                </a:solidFill>
              </a:rPr>
              <a:t>BBC iPlayer</a:t>
            </a:r>
          </a:p>
        </p:txBody>
      </p:sp>
      <p:sp>
        <p:nvSpPr>
          <p:cNvPr id="21" name="TextBox 20"/>
          <p:cNvSpPr txBox="1"/>
          <p:nvPr/>
        </p:nvSpPr>
        <p:spPr>
          <a:xfrm>
            <a:off x="3802471" y="4030074"/>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The Royal Marsden</a:t>
            </a:r>
          </a:p>
        </p:txBody>
      </p:sp>
      <p:sp>
        <p:nvSpPr>
          <p:cNvPr id="26" name="TextBox 25"/>
          <p:cNvSpPr txBox="1"/>
          <p:nvPr/>
        </p:nvSpPr>
        <p:spPr>
          <a:xfrm rot="5400000">
            <a:off x="-761092" y="7763441"/>
            <a:ext cx="2103575" cy="369332"/>
          </a:xfrm>
          <a:prstGeom prst="rect">
            <a:avLst/>
          </a:prstGeom>
          <a:noFill/>
        </p:spPr>
        <p:txBody>
          <a:bodyPr wrap="square" rtlCol="0">
            <a:spAutoFit/>
          </a:bodyPr>
          <a:lstStyle/>
          <a:p>
            <a:pPr algn="ctr"/>
            <a:r>
              <a:rPr lang="en-GB" b="1" u="sng" dirty="0">
                <a:solidFill>
                  <a:srgbClr val="7030A0"/>
                </a:solidFill>
              </a:rPr>
              <a:t>Amazon</a:t>
            </a:r>
            <a:r>
              <a:rPr lang="en-GB" b="1" u="sng" dirty="0">
                <a:solidFill>
                  <a:schemeClr val="bg1"/>
                </a:solidFill>
              </a:rPr>
              <a:t> </a:t>
            </a:r>
            <a:r>
              <a:rPr lang="en-GB" b="1" u="sng" dirty="0">
                <a:solidFill>
                  <a:srgbClr val="7030A0"/>
                </a:solidFill>
              </a:rPr>
              <a:t>Prime</a:t>
            </a:r>
          </a:p>
        </p:txBody>
      </p:sp>
      <p:sp>
        <p:nvSpPr>
          <p:cNvPr id="27" name="TextBox 26"/>
          <p:cNvSpPr txBox="1"/>
          <p:nvPr/>
        </p:nvSpPr>
        <p:spPr>
          <a:xfrm>
            <a:off x="408079" y="6418712"/>
            <a:ext cx="1495351"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Beyond weight loss</a:t>
            </a:r>
          </a:p>
        </p:txBody>
      </p:sp>
      <p:sp>
        <p:nvSpPr>
          <p:cNvPr id="29" name="TextBox 28"/>
          <p:cNvSpPr txBox="1"/>
          <p:nvPr/>
        </p:nvSpPr>
        <p:spPr>
          <a:xfrm>
            <a:off x="1792429" y="646594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The Upside</a:t>
            </a:r>
          </a:p>
        </p:txBody>
      </p:sp>
      <p:sp>
        <p:nvSpPr>
          <p:cNvPr id="32" name="TextBox 31"/>
          <p:cNvSpPr txBox="1"/>
          <p:nvPr/>
        </p:nvSpPr>
        <p:spPr>
          <a:xfrm>
            <a:off x="3314263" y="645511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ALLELUJAH </a:t>
            </a:r>
          </a:p>
        </p:txBody>
      </p:sp>
      <p:sp>
        <p:nvSpPr>
          <p:cNvPr id="34" name="TextBox 33"/>
          <p:cNvSpPr txBox="1"/>
          <p:nvPr/>
        </p:nvSpPr>
        <p:spPr>
          <a:xfrm>
            <a:off x="4965027" y="6418711"/>
            <a:ext cx="1427202"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Miss you Already</a:t>
            </a:r>
          </a:p>
        </p:txBody>
      </p:sp>
      <p:pic>
        <p:nvPicPr>
          <p:cNvPr id="3084" name="Picture 12" descr="The children from Born To Be Different reveal how their lives have ...">
            <a:extLst>
              <a:ext uri="{FF2B5EF4-FFF2-40B4-BE49-F238E27FC236}">
                <a16:creationId xmlns:a16="http://schemas.microsoft.com/office/drawing/2014/main" id="{168D4014-29E2-4178-866F-37766FED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73" y="4598340"/>
            <a:ext cx="1697759" cy="129391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he Upside (2017) - IMDb">
            <a:extLst>
              <a:ext uri="{FF2B5EF4-FFF2-40B4-BE49-F238E27FC236}">
                <a16:creationId xmlns:a16="http://schemas.microsoft.com/office/drawing/2014/main" id="{00FE823D-441B-49EE-A8A2-48EAF1B9C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123" y="6993137"/>
            <a:ext cx="1234849" cy="1832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8" name="Picture 26" descr="Miss You Already - Wikipedia">
            <a:extLst>
              <a:ext uri="{FF2B5EF4-FFF2-40B4-BE49-F238E27FC236}">
                <a16:creationId xmlns:a16="http://schemas.microsoft.com/office/drawing/2014/main" id="{E04ADF4F-AA80-40B8-9AFA-1000BB18B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038" y="6949703"/>
            <a:ext cx="1241367" cy="1841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A4C4C1-4AFB-1487-A3AD-A574C4173B20}"/>
              </a:ext>
            </a:extLst>
          </p:cNvPr>
          <p:cNvPicPr>
            <a:picLocks noChangeAspect="1"/>
          </p:cNvPicPr>
          <p:nvPr/>
        </p:nvPicPr>
        <p:blipFill>
          <a:blip r:embed="rId6"/>
          <a:stretch>
            <a:fillRect/>
          </a:stretch>
        </p:blipFill>
        <p:spPr>
          <a:xfrm>
            <a:off x="2094496" y="2109120"/>
            <a:ext cx="1451253" cy="145125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6A84611-4CF5-A132-7F7D-60C3654F9220}"/>
              </a:ext>
            </a:extLst>
          </p:cNvPr>
          <p:cNvPicPr>
            <a:picLocks noChangeAspect="1"/>
          </p:cNvPicPr>
          <p:nvPr/>
        </p:nvPicPr>
        <p:blipFill>
          <a:blip r:embed="rId7"/>
          <a:stretch>
            <a:fillRect/>
          </a:stretch>
        </p:blipFill>
        <p:spPr>
          <a:xfrm>
            <a:off x="5429250" y="2136395"/>
            <a:ext cx="922239" cy="1403235"/>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4F45CB4D-2D9F-8209-E1FE-7C8D57B64D0A}"/>
              </a:ext>
            </a:extLst>
          </p:cNvPr>
          <p:cNvPicPr>
            <a:picLocks noChangeAspect="1"/>
          </p:cNvPicPr>
          <p:nvPr/>
        </p:nvPicPr>
        <p:blipFill>
          <a:blip r:embed="rId8"/>
          <a:stretch>
            <a:fillRect/>
          </a:stretch>
        </p:blipFill>
        <p:spPr>
          <a:xfrm>
            <a:off x="3518035" y="6949703"/>
            <a:ext cx="1315579" cy="1841810"/>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21B10A6E-06AF-E297-262B-AC59521BD957}"/>
              </a:ext>
            </a:extLst>
          </p:cNvPr>
          <p:cNvPicPr>
            <a:picLocks noChangeAspect="1"/>
          </p:cNvPicPr>
          <p:nvPr/>
        </p:nvPicPr>
        <p:blipFill>
          <a:blip r:embed="rId9"/>
          <a:stretch>
            <a:fillRect/>
          </a:stretch>
        </p:blipFill>
        <p:spPr>
          <a:xfrm>
            <a:off x="3851592" y="4564991"/>
            <a:ext cx="1487703" cy="1293918"/>
          </a:xfrm>
          <a:prstGeom prst="rect">
            <a:avLst/>
          </a:prstGeom>
        </p:spPr>
      </p:pic>
      <p:pic>
        <p:nvPicPr>
          <p:cNvPr id="41" name="Picture 40">
            <a:extLst>
              <a:ext uri="{FF2B5EF4-FFF2-40B4-BE49-F238E27FC236}">
                <a16:creationId xmlns:a16="http://schemas.microsoft.com/office/drawing/2014/main" id="{6C0E535C-57D4-0A7E-E4D9-3BBBFE73CEF1}"/>
              </a:ext>
            </a:extLst>
          </p:cNvPr>
          <p:cNvPicPr>
            <a:picLocks noChangeAspect="1"/>
          </p:cNvPicPr>
          <p:nvPr/>
        </p:nvPicPr>
        <p:blipFill>
          <a:blip r:embed="rId10"/>
          <a:stretch>
            <a:fillRect/>
          </a:stretch>
        </p:blipFill>
        <p:spPr>
          <a:xfrm>
            <a:off x="538073" y="4598340"/>
            <a:ext cx="1351069" cy="1348945"/>
          </a:xfrm>
          <a:prstGeom prst="rect">
            <a:avLst/>
          </a:prstGeom>
        </p:spPr>
      </p:pic>
      <p:pic>
        <p:nvPicPr>
          <p:cNvPr id="45" name="Picture 44">
            <a:extLst>
              <a:ext uri="{FF2B5EF4-FFF2-40B4-BE49-F238E27FC236}">
                <a16:creationId xmlns:a16="http://schemas.microsoft.com/office/drawing/2014/main" id="{C907CBB4-9BE3-CEBC-AB24-F1B615B1B2B7}"/>
              </a:ext>
            </a:extLst>
          </p:cNvPr>
          <p:cNvPicPr>
            <a:picLocks noChangeAspect="1"/>
          </p:cNvPicPr>
          <p:nvPr/>
        </p:nvPicPr>
        <p:blipFill>
          <a:blip r:embed="rId11"/>
          <a:stretch>
            <a:fillRect/>
          </a:stretch>
        </p:blipFill>
        <p:spPr>
          <a:xfrm>
            <a:off x="5486081" y="4598340"/>
            <a:ext cx="860387" cy="1300742"/>
          </a:xfrm>
          <a:prstGeom prst="rect">
            <a:avLst/>
          </a:prstGeom>
        </p:spPr>
      </p:pic>
      <p:sp>
        <p:nvSpPr>
          <p:cNvPr id="46" name="TextBox 45">
            <a:extLst>
              <a:ext uri="{FF2B5EF4-FFF2-40B4-BE49-F238E27FC236}">
                <a16:creationId xmlns:a16="http://schemas.microsoft.com/office/drawing/2014/main" id="{A24B5209-7AB1-E2BB-DA62-A72116C9CAE3}"/>
              </a:ext>
            </a:extLst>
          </p:cNvPr>
          <p:cNvSpPr txBox="1"/>
          <p:nvPr/>
        </p:nvSpPr>
        <p:spPr>
          <a:xfrm>
            <a:off x="5147862" y="4019356"/>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Losing it: </a:t>
            </a:r>
            <a:r>
              <a:rPr lang="en-GB" sz="1200" b="1" dirty="0">
                <a:solidFill>
                  <a:srgbClr val="00B050"/>
                </a:solidFill>
                <a:latin typeface="Century Gothic" panose="020B0502020202020204" pitchFamily="34" charset="0"/>
              </a:rPr>
              <a:t>O</a:t>
            </a:r>
            <a:r>
              <a:rPr lang="en-GB" sz="1200" b="1" i="0" dirty="0">
                <a:solidFill>
                  <a:srgbClr val="00B050"/>
                </a:solidFill>
                <a:effectLst/>
                <a:latin typeface="Century Gothic" panose="020B0502020202020204" pitchFamily="34" charset="0"/>
              </a:rPr>
              <a:t>ur mental health</a:t>
            </a:r>
          </a:p>
        </p:txBody>
      </p:sp>
      <p:pic>
        <p:nvPicPr>
          <p:cNvPr id="48" name="Picture 47">
            <a:extLst>
              <a:ext uri="{FF2B5EF4-FFF2-40B4-BE49-F238E27FC236}">
                <a16:creationId xmlns:a16="http://schemas.microsoft.com/office/drawing/2014/main" id="{F141E4B2-37A7-DFB6-A56A-86432B1A4E02}"/>
              </a:ext>
            </a:extLst>
          </p:cNvPr>
          <p:cNvPicPr>
            <a:picLocks noChangeAspect="1"/>
          </p:cNvPicPr>
          <p:nvPr/>
        </p:nvPicPr>
        <p:blipFill>
          <a:blip r:embed="rId12"/>
          <a:stretch>
            <a:fillRect/>
          </a:stretch>
        </p:blipFill>
        <p:spPr>
          <a:xfrm>
            <a:off x="530072" y="6985252"/>
            <a:ext cx="1212824" cy="183213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A38820F6-55F1-2FA1-6704-63F682B8D96E}"/>
              </a:ext>
            </a:extLst>
          </p:cNvPr>
          <p:cNvSpPr>
            <a:spLocks noGrp="1"/>
          </p:cNvSpPr>
          <p:nvPr>
            <p:ph type="ftr" sz="quarter" idx="11"/>
          </p:nvPr>
        </p:nvSpPr>
        <p:spPr>
          <a:xfrm>
            <a:off x="1037441" y="9266235"/>
            <a:ext cx="3861669" cy="527403"/>
          </a:xfrm>
        </p:spPr>
        <p:txBody>
          <a:bodyPr/>
          <a:lstStyle/>
          <a:p>
            <a:r>
              <a:rPr lang="en-GB" dirty="0"/>
              <a:t>Resources &gt; https://www.tes.com/teaching-resources/shop/HSCresources </a:t>
            </a:r>
          </a:p>
        </p:txBody>
      </p:sp>
      <p:pic>
        <p:nvPicPr>
          <p:cNvPr id="8" name="Picture 7">
            <a:extLst>
              <a:ext uri="{FF2B5EF4-FFF2-40B4-BE49-F238E27FC236}">
                <a16:creationId xmlns:a16="http://schemas.microsoft.com/office/drawing/2014/main" id="{407F3F11-B7CA-8350-B30C-0F2763A7DDFB}"/>
              </a:ext>
            </a:extLst>
          </p:cNvPr>
          <p:cNvPicPr>
            <a:picLocks noChangeAspect="1"/>
          </p:cNvPicPr>
          <p:nvPr/>
        </p:nvPicPr>
        <p:blipFill>
          <a:blip r:embed="rId13"/>
          <a:stretch>
            <a:fillRect/>
          </a:stretch>
        </p:blipFill>
        <p:spPr>
          <a:xfrm>
            <a:off x="661848" y="2120461"/>
            <a:ext cx="1179687" cy="14399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2ABAAB-4F6D-66C2-2294-81BC17B4E644}"/>
              </a:ext>
            </a:extLst>
          </p:cNvPr>
          <p:cNvPicPr>
            <a:picLocks noChangeAspect="1"/>
          </p:cNvPicPr>
          <p:nvPr/>
        </p:nvPicPr>
        <p:blipFill>
          <a:blip r:embed="rId14"/>
          <a:stretch>
            <a:fillRect/>
          </a:stretch>
        </p:blipFill>
        <p:spPr>
          <a:xfrm>
            <a:off x="3811406" y="2103029"/>
            <a:ext cx="1307736" cy="1427224"/>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8F72393-9878-DC5F-7F17-57D7BFAEBF69}"/>
              </a:ext>
            </a:extLst>
          </p:cNvPr>
          <p:cNvSpPr/>
          <p:nvPr/>
        </p:nvSpPr>
        <p:spPr>
          <a:xfrm>
            <a:off x="232908" y="9075467"/>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No Netflix paid account</a:t>
            </a:r>
          </a:p>
        </p:txBody>
      </p:sp>
    </p:spTree>
    <p:extLst>
      <p:ext uri="{BB962C8B-B14F-4D97-AF65-F5344CB8AC3E}">
        <p14:creationId xmlns:p14="http://schemas.microsoft.com/office/powerpoint/2010/main" val="415630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95" y="1416572"/>
            <a:ext cx="1745039"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Pig Heart Boy</a:t>
            </a:r>
            <a:r>
              <a:rPr lang="en-GB" sz="1200" b="1" dirty="0">
                <a:solidFill>
                  <a:srgbClr val="FF9900"/>
                </a:solidFill>
                <a:latin typeface="Century Gothic" panose="020B0502020202020204" pitchFamily="34" charset="0"/>
              </a:rPr>
              <a:t> by Malorie Blackman</a:t>
            </a:r>
            <a:endParaRPr lang="en-GB" sz="1200" b="1" i="1" dirty="0">
              <a:solidFill>
                <a:srgbClr val="FF9900"/>
              </a:solidFill>
              <a:latin typeface="Century Gothic" panose="020B0502020202020204" pitchFamily="34" charset="0"/>
            </a:endParaRPr>
          </a:p>
        </p:txBody>
      </p:sp>
      <p:sp>
        <p:nvSpPr>
          <p:cNvPr id="7" name="TextBox 6"/>
          <p:cNvSpPr txBox="1"/>
          <p:nvPr/>
        </p:nvSpPr>
        <p:spPr>
          <a:xfrm>
            <a:off x="2135728" y="1301032"/>
            <a:ext cx="158552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Illustrated Mum Jacqueline Wilson</a:t>
            </a:r>
          </a:p>
        </p:txBody>
      </p:sp>
      <p:sp>
        <p:nvSpPr>
          <p:cNvPr id="10" name="TextBox 9"/>
          <p:cNvSpPr txBox="1"/>
          <p:nvPr/>
        </p:nvSpPr>
        <p:spPr>
          <a:xfrm>
            <a:off x="3707819" y="1286194"/>
            <a:ext cx="144780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This is Going to Hurt</a:t>
            </a:r>
            <a:r>
              <a:rPr lang="en-GB" sz="1200" b="1" dirty="0">
                <a:solidFill>
                  <a:srgbClr val="FF9900"/>
                </a:solidFill>
                <a:latin typeface="Century Gothic" panose="020B0502020202020204" pitchFamily="34" charset="0"/>
              </a:rPr>
              <a:t> by Adam Kay</a:t>
            </a:r>
            <a:endParaRPr lang="en-GB" sz="1200" b="1" i="1" dirty="0">
              <a:solidFill>
                <a:srgbClr val="FF9900"/>
              </a:solidFill>
              <a:latin typeface="Century Gothic" panose="020B0502020202020204" pitchFamily="34" charset="0"/>
            </a:endParaRPr>
          </a:p>
        </p:txBody>
      </p:sp>
      <p:sp>
        <p:nvSpPr>
          <p:cNvPr id="12" name="TextBox 11"/>
          <p:cNvSpPr txBox="1"/>
          <p:nvPr/>
        </p:nvSpPr>
        <p:spPr>
          <a:xfrm>
            <a:off x="5171350" y="1231906"/>
            <a:ext cx="156791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When Breathe becomes Air</a:t>
            </a:r>
            <a:r>
              <a:rPr lang="en-GB" sz="1200" b="1" dirty="0">
                <a:solidFill>
                  <a:srgbClr val="FF9900"/>
                </a:solidFill>
                <a:latin typeface="Century Gothic" panose="020B0502020202020204" pitchFamily="34" charset="0"/>
              </a:rPr>
              <a:t> by Paul Kalanithi</a:t>
            </a:r>
            <a:endParaRPr lang="en-GB" sz="1200" b="1" i="1" dirty="0">
              <a:solidFill>
                <a:srgbClr val="FF9900"/>
              </a:solidFill>
              <a:latin typeface="Century Gothic" panose="020B0502020202020204" pitchFamily="34" charset="0"/>
            </a:endParaRPr>
          </a:p>
        </p:txBody>
      </p:sp>
      <p:sp>
        <p:nvSpPr>
          <p:cNvPr id="15" name="TextBox 14"/>
          <p:cNvSpPr txBox="1"/>
          <p:nvPr/>
        </p:nvSpPr>
        <p:spPr>
          <a:xfrm>
            <a:off x="644970" y="4008266"/>
            <a:ext cx="124566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Hate U Give</a:t>
            </a:r>
            <a:r>
              <a:rPr lang="en-GB" sz="1200" b="1" dirty="0">
                <a:solidFill>
                  <a:srgbClr val="FF9900"/>
                </a:solidFill>
                <a:latin typeface="Century Gothic" panose="020B0502020202020204" pitchFamily="34" charset="0"/>
              </a:rPr>
              <a:t> by Angie Thomas</a:t>
            </a:r>
            <a:endParaRPr lang="en-GB" sz="1200" b="1" i="1" dirty="0">
              <a:solidFill>
                <a:srgbClr val="FF9900"/>
              </a:solidFill>
              <a:latin typeface="Century Gothic" panose="020B0502020202020204" pitchFamily="34" charset="0"/>
            </a:endParaRPr>
          </a:p>
        </p:txBody>
      </p:sp>
      <p:sp>
        <p:nvSpPr>
          <p:cNvPr id="17" name="TextBox 16"/>
          <p:cNvSpPr txBox="1"/>
          <p:nvPr/>
        </p:nvSpPr>
        <p:spPr>
          <a:xfrm>
            <a:off x="2313463" y="4114441"/>
            <a:ext cx="125881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Me Before you</a:t>
            </a:r>
            <a:r>
              <a:rPr lang="en-GB" sz="1200" b="1" dirty="0">
                <a:solidFill>
                  <a:srgbClr val="FF9900"/>
                </a:solidFill>
                <a:latin typeface="Century Gothic" panose="020B0502020202020204" pitchFamily="34" charset="0"/>
              </a:rPr>
              <a:t> by </a:t>
            </a:r>
            <a:r>
              <a:rPr lang="en-GB" sz="1200" b="1" dirty="0" err="1">
                <a:solidFill>
                  <a:srgbClr val="FF9900"/>
                </a:solidFill>
                <a:latin typeface="Century Gothic" panose="020B0502020202020204" pitchFamily="34" charset="0"/>
              </a:rPr>
              <a:t>Jojo</a:t>
            </a:r>
            <a:r>
              <a:rPr lang="en-GB" sz="1200" b="1" dirty="0">
                <a:solidFill>
                  <a:srgbClr val="FF9900"/>
                </a:solidFill>
                <a:latin typeface="Century Gothic" panose="020B0502020202020204" pitchFamily="34" charset="0"/>
              </a:rPr>
              <a:t> Moyes</a:t>
            </a:r>
            <a:endParaRPr lang="en-GB" sz="1200" b="1" i="1" dirty="0">
              <a:solidFill>
                <a:srgbClr val="FF9900"/>
              </a:solidFill>
              <a:latin typeface="Century Gothic" panose="020B0502020202020204" pitchFamily="34" charset="0"/>
            </a:endParaRPr>
          </a:p>
        </p:txBody>
      </p:sp>
      <p:sp>
        <p:nvSpPr>
          <p:cNvPr id="21" name="TextBox 20"/>
          <p:cNvSpPr txBox="1"/>
          <p:nvPr/>
        </p:nvSpPr>
        <p:spPr>
          <a:xfrm>
            <a:off x="3686494" y="4020269"/>
            <a:ext cx="148682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Fault in Our Stars</a:t>
            </a:r>
            <a:r>
              <a:rPr lang="en-GB" sz="1200" b="1" dirty="0">
                <a:solidFill>
                  <a:srgbClr val="FF9900"/>
                </a:solidFill>
                <a:latin typeface="Century Gothic" panose="020B0502020202020204" pitchFamily="34" charset="0"/>
              </a:rPr>
              <a:t> by John Green</a:t>
            </a:r>
            <a:endParaRPr lang="en-GB" sz="1200" b="1" i="1" dirty="0">
              <a:solidFill>
                <a:srgbClr val="FF9900"/>
              </a:solidFill>
              <a:latin typeface="Century Gothic" panose="020B0502020202020204" pitchFamily="34" charset="0"/>
            </a:endParaRPr>
          </a:p>
        </p:txBody>
      </p:sp>
      <p:sp>
        <p:nvSpPr>
          <p:cNvPr id="24" name="TextBox 23"/>
          <p:cNvSpPr txBox="1"/>
          <p:nvPr/>
        </p:nvSpPr>
        <p:spPr>
          <a:xfrm>
            <a:off x="5256448" y="4080863"/>
            <a:ext cx="144960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Story of Baby P</a:t>
            </a:r>
            <a:r>
              <a:rPr lang="en-GB" sz="1200" b="1" dirty="0">
                <a:solidFill>
                  <a:srgbClr val="FF9900"/>
                </a:solidFill>
                <a:latin typeface="Century Gothic" panose="020B0502020202020204" pitchFamily="34" charset="0"/>
              </a:rPr>
              <a:t> by Ray James</a:t>
            </a:r>
            <a:endParaRPr lang="en-GB" sz="1200" b="1" i="1" dirty="0">
              <a:solidFill>
                <a:srgbClr val="FF9900"/>
              </a:solidFill>
              <a:latin typeface="Century Gothic" panose="020B0502020202020204" pitchFamily="34" charset="0"/>
            </a:endParaRPr>
          </a:p>
        </p:txBody>
      </p:sp>
      <p:sp>
        <p:nvSpPr>
          <p:cNvPr id="26" name="TextBox 25"/>
          <p:cNvSpPr txBox="1"/>
          <p:nvPr/>
        </p:nvSpPr>
        <p:spPr>
          <a:xfrm rot="5400000">
            <a:off x="-821676" y="2662602"/>
            <a:ext cx="2103575" cy="369332"/>
          </a:xfrm>
          <a:prstGeom prst="rect">
            <a:avLst/>
          </a:prstGeom>
          <a:noFill/>
        </p:spPr>
        <p:txBody>
          <a:bodyPr wrap="square" rtlCol="0">
            <a:spAutoFit/>
          </a:bodyPr>
          <a:lstStyle/>
          <a:p>
            <a:pPr algn="ctr"/>
            <a:r>
              <a:rPr lang="en-GB" b="1" dirty="0">
                <a:solidFill>
                  <a:srgbClr val="FF9900"/>
                </a:solidFill>
                <a:latin typeface="Century Gothic" panose="020B0502020202020204" pitchFamily="34" charset="0"/>
              </a:rPr>
              <a:t>Further Reading</a:t>
            </a:r>
          </a:p>
        </p:txBody>
      </p:sp>
      <p:sp>
        <p:nvSpPr>
          <p:cNvPr id="27" name="TextBox 26"/>
          <p:cNvSpPr txBox="1"/>
          <p:nvPr/>
        </p:nvSpPr>
        <p:spPr>
          <a:xfrm>
            <a:off x="480174" y="6826471"/>
            <a:ext cx="1745039" cy="276999"/>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Katie Price; Harvey</a:t>
            </a:r>
          </a:p>
        </p:txBody>
      </p:sp>
      <p:sp>
        <p:nvSpPr>
          <p:cNvPr id="29" name="TextBox 28"/>
          <p:cNvSpPr txBox="1"/>
          <p:nvPr/>
        </p:nvSpPr>
        <p:spPr>
          <a:xfrm>
            <a:off x="2294050" y="6522080"/>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Language of Kindness</a:t>
            </a:r>
            <a:r>
              <a:rPr lang="en-GB" sz="1200" b="1" dirty="0">
                <a:solidFill>
                  <a:srgbClr val="FF9900"/>
                </a:solidFill>
                <a:latin typeface="Century Gothic" panose="020B0502020202020204" pitchFamily="34" charset="0"/>
              </a:rPr>
              <a:t> by Christie Watson</a:t>
            </a:r>
            <a:endParaRPr lang="en-GB" sz="1200" b="1" i="1" dirty="0">
              <a:solidFill>
                <a:srgbClr val="FF9900"/>
              </a:solidFill>
              <a:latin typeface="Century Gothic" panose="020B0502020202020204" pitchFamily="34" charset="0"/>
            </a:endParaRPr>
          </a:p>
        </p:txBody>
      </p:sp>
      <p:sp>
        <p:nvSpPr>
          <p:cNvPr id="32" name="TextBox 31"/>
          <p:cNvSpPr txBox="1"/>
          <p:nvPr/>
        </p:nvSpPr>
        <p:spPr>
          <a:xfrm>
            <a:off x="3790088" y="6532479"/>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I am Malala</a:t>
            </a:r>
            <a:r>
              <a:rPr lang="en-GB" sz="1200" b="1" dirty="0">
                <a:solidFill>
                  <a:srgbClr val="FF9900"/>
                </a:solidFill>
                <a:latin typeface="Century Gothic" panose="020B0502020202020204" pitchFamily="34" charset="0"/>
              </a:rPr>
              <a:t> by Malala Yousafzai</a:t>
            </a:r>
            <a:endParaRPr lang="en-GB" sz="1200" b="1" i="1" dirty="0">
              <a:solidFill>
                <a:srgbClr val="FF9900"/>
              </a:solidFill>
              <a:latin typeface="Century Gothic" panose="020B0502020202020204" pitchFamily="34" charset="0"/>
            </a:endParaRPr>
          </a:p>
        </p:txBody>
      </p:sp>
      <p:sp>
        <p:nvSpPr>
          <p:cNvPr id="34" name="TextBox 33"/>
          <p:cNvSpPr txBox="1"/>
          <p:nvPr/>
        </p:nvSpPr>
        <p:spPr>
          <a:xfrm>
            <a:off x="5171350" y="6544945"/>
            <a:ext cx="153470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Perks of Being a Wallflower Stephen Chbosky</a:t>
            </a:r>
          </a:p>
        </p:txBody>
      </p:sp>
      <p:pic>
        <p:nvPicPr>
          <p:cNvPr id="5124" name="Picture 4" descr="Cartoon little girl reading a book Royalty Free Vector Image">
            <a:extLst>
              <a:ext uri="{FF2B5EF4-FFF2-40B4-BE49-F238E27FC236}">
                <a16:creationId xmlns:a16="http://schemas.microsoft.com/office/drawing/2014/main" id="{8EC76A5D-0351-44D5-B7BC-AD51EB1A3F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07"/>
          <a:stretch/>
        </p:blipFill>
        <p:spPr bwMode="auto">
          <a:xfrm>
            <a:off x="518824" y="195713"/>
            <a:ext cx="990600" cy="109460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EE106D03-5326-476A-AB9A-BD8B3D816E75}"/>
              </a:ext>
            </a:extLst>
          </p:cNvPr>
          <p:cNvSpPr/>
          <p:nvPr/>
        </p:nvSpPr>
        <p:spPr>
          <a:xfrm>
            <a:off x="353795" y="9106464"/>
            <a:ext cx="6305265" cy="584775"/>
          </a:xfrm>
          <a:prstGeom prst="rect">
            <a:avLst/>
          </a:prstGeom>
        </p:spPr>
        <p:txBody>
          <a:bodyPr wrap="square">
            <a:spAutoFit/>
          </a:bodyPr>
          <a:lstStyle/>
          <a:p>
            <a:pPr algn="ctr"/>
            <a:r>
              <a:rPr lang="en-GB" sz="1600" b="1" dirty="0">
                <a:solidFill>
                  <a:srgbClr val="FF9900"/>
                </a:solidFill>
                <a:latin typeface="Century Gothic" panose="020B0502020202020204" pitchFamily="34" charset="0"/>
              </a:rPr>
              <a:t>Recommended Reading for Health &amp; Social Care</a:t>
            </a:r>
          </a:p>
          <a:p>
            <a:pPr algn="ctr"/>
            <a:r>
              <a:rPr lang="en-GB" sz="1600" b="1" dirty="0">
                <a:solidFill>
                  <a:srgbClr val="FF9900"/>
                </a:solidFill>
                <a:latin typeface="Century Gothic" panose="020B0502020202020204" pitchFamily="34" charset="0"/>
              </a:rPr>
              <a:t>Yes, some of these are also films, if you prefer!</a:t>
            </a:r>
          </a:p>
        </p:txBody>
      </p:sp>
      <p:pic>
        <p:nvPicPr>
          <p:cNvPr id="5128" name="Picture 8" descr="Collins Readers - Collins Readers – Pig-heart Boy: School edition">
            <a:extLst>
              <a:ext uri="{FF2B5EF4-FFF2-40B4-BE49-F238E27FC236}">
                <a16:creationId xmlns:a16="http://schemas.microsoft.com/office/drawing/2014/main" id="{77BB01F2-B0D9-4EE5-BF25-4BE467959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70" y="1960696"/>
            <a:ext cx="1245664" cy="1889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This is Going to Hurt: Secret Diaries of a Junior Doctor: Amazon ...">
            <a:extLst>
              <a:ext uri="{FF2B5EF4-FFF2-40B4-BE49-F238E27FC236}">
                <a16:creationId xmlns:a16="http://schemas.microsoft.com/office/drawing/2014/main" id="{50E0B0E4-4A1D-4FBC-BD80-8B30F2350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69" y="1931959"/>
            <a:ext cx="1267329" cy="194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When Breath Becomes Air: Amazon.co.uk: Kalanithi, Paul: Books">
            <a:extLst>
              <a:ext uri="{FF2B5EF4-FFF2-40B4-BE49-F238E27FC236}">
                <a16:creationId xmlns:a16="http://schemas.microsoft.com/office/drawing/2014/main" id="{2D0831CF-9EE4-4482-B8E6-066E0CE31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860" y="1913012"/>
            <a:ext cx="1267329" cy="1928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7A9631-0E9E-4B9C-B9B4-AE5458057169}"/>
              </a:ext>
            </a:extLst>
          </p:cNvPr>
          <p:cNvPicPr>
            <a:picLocks noChangeAspect="1"/>
          </p:cNvPicPr>
          <p:nvPr/>
        </p:nvPicPr>
        <p:blipFill rotWithShape="1">
          <a:blip r:embed="rId6"/>
          <a:srcRect l="14286" r="9168"/>
          <a:stretch/>
        </p:blipFill>
        <p:spPr>
          <a:xfrm>
            <a:off x="623748" y="4647065"/>
            <a:ext cx="1350518" cy="1764315"/>
          </a:xfrm>
          <a:prstGeom prst="rect">
            <a:avLst/>
          </a:prstGeom>
          <a:ln>
            <a:noFill/>
          </a:ln>
          <a:effectLst>
            <a:outerShdw blurRad="292100" dist="139700" dir="2700000" algn="tl" rotWithShape="0">
              <a:srgbClr val="333333">
                <a:alpha val="65000"/>
              </a:srgbClr>
            </a:outerShdw>
          </a:effectLst>
        </p:spPr>
      </p:pic>
      <p:pic>
        <p:nvPicPr>
          <p:cNvPr id="5136" name="Picture 16" descr="Me Before You: The international bestselling phenomenon: Amazon.co ...">
            <a:extLst>
              <a:ext uri="{FF2B5EF4-FFF2-40B4-BE49-F238E27FC236}">
                <a16:creationId xmlns:a16="http://schemas.microsoft.com/office/drawing/2014/main" id="{45536378-14D2-40AB-8EDB-FB6CCCBE2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878" y="4635738"/>
            <a:ext cx="1134203" cy="1764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8" name="Picture 18" descr="The Fault in Our Stars: Amazon.co.uk: John Green: Books">
            <a:extLst>
              <a:ext uri="{FF2B5EF4-FFF2-40B4-BE49-F238E27FC236}">
                <a16:creationId xmlns:a16="http://schemas.microsoft.com/office/drawing/2014/main" id="{2CE8B1EC-F7C9-483B-89ED-FC5C0C22A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867" y="4654598"/>
            <a:ext cx="1146833" cy="1745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0" name="Picture 20" descr="The Story of Baby P: Setting the record straight: Amazon.co.uk ...">
            <a:extLst>
              <a:ext uri="{FF2B5EF4-FFF2-40B4-BE49-F238E27FC236}">
                <a16:creationId xmlns:a16="http://schemas.microsoft.com/office/drawing/2014/main" id="{9ECA68C8-73F2-4831-A8D3-EB15C83FE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4608" y="4666100"/>
            <a:ext cx="1104547" cy="1733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4" name="Picture 24" descr="The Language of Kindness: A Nurse's Story eBook: Watson, Christie ...">
            <a:extLst>
              <a:ext uri="{FF2B5EF4-FFF2-40B4-BE49-F238E27FC236}">
                <a16:creationId xmlns:a16="http://schemas.microsoft.com/office/drawing/2014/main" id="{FF74FA63-D1F7-4DF8-AB28-8C40B77F6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878" y="7214576"/>
            <a:ext cx="1167403" cy="1799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6" name="Picture 26" descr="I Am Malala: The Girl Who Stood Up for Education and Was Shot by ...">
            <a:extLst>
              <a:ext uri="{FF2B5EF4-FFF2-40B4-BE49-F238E27FC236}">
                <a16:creationId xmlns:a16="http://schemas.microsoft.com/office/drawing/2014/main" id="{A6ACA098-71B6-4442-A97E-CBDC50CC9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704" y="7203743"/>
            <a:ext cx="1181168" cy="1774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3B70B7-DB59-D9C2-2CAD-C735F0C346DA}"/>
              </a:ext>
            </a:extLst>
          </p:cNvPr>
          <p:cNvPicPr>
            <a:picLocks noChangeAspect="1"/>
          </p:cNvPicPr>
          <p:nvPr/>
        </p:nvPicPr>
        <p:blipFill>
          <a:blip r:embed="rId12"/>
          <a:stretch>
            <a:fillRect/>
          </a:stretch>
        </p:blipFill>
        <p:spPr>
          <a:xfrm>
            <a:off x="716156" y="7168412"/>
            <a:ext cx="1288501" cy="18456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CB6073-6391-5304-DB03-51F7CBDCB372}"/>
              </a:ext>
            </a:extLst>
          </p:cNvPr>
          <p:cNvPicPr>
            <a:picLocks noChangeAspect="1"/>
          </p:cNvPicPr>
          <p:nvPr/>
        </p:nvPicPr>
        <p:blipFill>
          <a:blip r:embed="rId13"/>
          <a:stretch>
            <a:fillRect/>
          </a:stretch>
        </p:blipFill>
        <p:spPr>
          <a:xfrm>
            <a:off x="2303547" y="1937283"/>
            <a:ext cx="1349170" cy="192859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48845BB8-6A16-1DD4-EF55-FBEB97D917F7}"/>
              </a:ext>
            </a:extLst>
          </p:cNvPr>
          <p:cNvSpPr txBox="1"/>
          <p:nvPr/>
        </p:nvSpPr>
        <p:spPr>
          <a:xfrm>
            <a:off x="1353867" y="218344"/>
            <a:ext cx="4436828" cy="707886"/>
          </a:xfrm>
          <a:prstGeom prst="rect">
            <a:avLst/>
          </a:prstGeom>
          <a:noFill/>
        </p:spPr>
        <p:txBody>
          <a:bodyPr wrap="square" rtlCol="0">
            <a:spAutoFit/>
          </a:bodyPr>
          <a:lstStyle/>
          <a:p>
            <a:r>
              <a:rPr lang="en-GB" sz="4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Dive into a book</a:t>
            </a:r>
          </a:p>
        </p:txBody>
      </p:sp>
      <p:pic>
        <p:nvPicPr>
          <p:cNvPr id="1026" name="Picture 2" descr="Scuba Diver Clipart PNG Images | PSD Free Download - Pikbest">
            <a:extLst>
              <a:ext uri="{FF2B5EF4-FFF2-40B4-BE49-F238E27FC236}">
                <a16:creationId xmlns:a16="http://schemas.microsoft.com/office/drawing/2014/main" id="{50F29811-B547-D949-C915-5C861F45AA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0337" y="-131364"/>
            <a:ext cx="1696281" cy="16962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F62325F-1123-10EE-678B-7C64E05472A5}"/>
              </a:ext>
            </a:extLst>
          </p:cNvPr>
          <p:cNvPicPr>
            <a:picLocks noChangeAspect="1"/>
          </p:cNvPicPr>
          <p:nvPr/>
        </p:nvPicPr>
        <p:blipFill>
          <a:blip r:embed="rId15"/>
          <a:stretch>
            <a:fillRect/>
          </a:stretch>
        </p:blipFill>
        <p:spPr>
          <a:xfrm>
            <a:off x="5387659" y="7168411"/>
            <a:ext cx="1178653" cy="176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47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08" y="790012"/>
            <a:ext cx="3041183" cy="615595"/>
          </a:xfrm>
        </p:spPr>
        <p:txBody>
          <a:bodyPr>
            <a:normAutofit fontScale="90000"/>
          </a:bodyPr>
          <a:lstStyle/>
          <a:p>
            <a:pPr algn="ctr"/>
            <a:r>
              <a:rPr lang="en-GB" sz="3600" b="1" dirty="0">
                <a:solidFill>
                  <a:srgbClr val="FF00FF"/>
                </a:solidFill>
                <a:latin typeface="Century Gothic" panose="020B0502020202020204" pitchFamily="34" charset="0"/>
              </a:rPr>
              <a:t>Social Media</a:t>
            </a:r>
          </a:p>
        </p:txBody>
      </p:sp>
      <p:sp>
        <p:nvSpPr>
          <p:cNvPr id="3" name="Slide Number Placeholder 2">
            <a:extLst>
              <a:ext uri="{FF2B5EF4-FFF2-40B4-BE49-F238E27FC236}">
                <a16:creationId xmlns:a16="http://schemas.microsoft.com/office/drawing/2014/main" id="{D113A6AF-57BE-434C-B599-25C1D866FD00}"/>
              </a:ext>
            </a:extLst>
          </p:cNvPr>
          <p:cNvSpPr>
            <a:spLocks noGrp="1"/>
          </p:cNvSpPr>
          <p:nvPr>
            <p:ph type="sldNum" sz="quarter" idx="12"/>
          </p:nvPr>
        </p:nvSpPr>
        <p:spPr/>
        <p:txBody>
          <a:bodyPr/>
          <a:lstStyle/>
          <a:p>
            <a:fld id="{42197ACC-EB3C-4466-A41B-F6CC006DF8B4}" type="slidenum">
              <a:rPr lang="en-GB" smtClean="0"/>
              <a:t>7</a:t>
            </a:fld>
            <a:endParaRPr lang="en-GB"/>
          </a:p>
        </p:txBody>
      </p:sp>
      <p:pic>
        <p:nvPicPr>
          <p:cNvPr id="6" name="Picture 5" descr="A screenshot of a screenshot of a cell phone&#10;&#10;Description automatically generated with low confidence">
            <a:extLst>
              <a:ext uri="{FF2B5EF4-FFF2-40B4-BE49-F238E27FC236}">
                <a16:creationId xmlns:a16="http://schemas.microsoft.com/office/drawing/2014/main" id="{40CB37EE-CC2D-6C38-9135-F3708ED71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81" y="2374915"/>
            <a:ext cx="921639" cy="199813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2A78D25-0BE1-BDA2-D4D1-5C337CD4EE88}"/>
              </a:ext>
            </a:extLst>
          </p:cNvPr>
          <p:cNvPicPr>
            <a:picLocks noChangeAspect="1"/>
          </p:cNvPicPr>
          <p:nvPr/>
        </p:nvPicPr>
        <p:blipFill>
          <a:blip r:embed="rId3"/>
          <a:stretch>
            <a:fillRect/>
          </a:stretch>
        </p:blipFill>
        <p:spPr>
          <a:xfrm>
            <a:off x="668725" y="430395"/>
            <a:ext cx="918900" cy="1116986"/>
          </a:xfrm>
          <a:prstGeom prst="rect">
            <a:avLst/>
          </a:prstGeom>
        </p:spPr>
      </p:pic>
      <p:sp>
        <p:nvSpPr>
          <p:cNvPr id="23" name="TextBox 22">
            <a:extLst>
              <a:ext uri="{FF2B5EF4-FFF2-40B4-BE49-F238E27FC236}">
                <a16:creationId xmlns:a16="http://schemas.microsoft.com/office/drawing/2014/main" id="{765142B6-C2CD-D350-9EC4-2D06310DDDBC}"/>
              </a:ext>
            </a:extLst>
          </p:cNvPr>
          <p:cNvSpPr txBox="1"/>
          <p:nvPr/>
        </p:nvSpPr>
        <p:spPr>
          <a:xfrm>
            <a:off x="680146" y="1575679"/>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25" name="Picture 24" descr="A screenshot of a video chat&#10;&#10;Description automatically generated with low confidence">
            <a:extLst>
              <a:ext uri="{FF2B5EF4-FFF2-40B4-BE49-F238E27FC236}">
                <a16:creationId xmlns:a16="http://schemas.microsoft.com/office/drawing/2014/main" id="{56E5AD15-C435-617A-B466-47C30C318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453" y="2374889"/>
            <a:ext cx="921639" cy="1998133"/>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4D6F2E9-BF76-4F10-567D-39A720FE5A27}"/>
              </a:ext>
            </a:extLst>
          </p:cNvPr>
          <p:cNvSpPr txBox="1"/>
          <p:nvPr/>
        </p:nvSpPr>
        <p:spPr>
          <a:xfrm>
            <a:off x="1730096"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@beautifulnursing</a:t>
            </a:r>
          </a:p>
        </p:txBody>
      </p:sp>
      <p:sp>
        <p:nvSpPr>
          <p:cNvPr id="31" name="TextBox 30">
            <a:extLst>
              <a:ext uri="{FF2B5EF4-FFF2-40B4-BE49-F238E27FC236}">
                <a16:creationId xmlns:a16="http://schemas.microsoft.com/office/drawing/2014/main" id="{2A45ABB0-EE02-A455-D843-F2EAFC440A04}"/>
              </a:ext>
            </a:extLst>
          </p:cNvPr>
          <p:cNvSpPr txBox="1"/>
          <p:nvPr/>
        </p:nvSpPr>
        <p:spPr>
          <a:xfrm>
            <a:off x="204346" y="2097916"/>
            <a:ext cx="1366838" cy="276999"/>
          </a:xfrm>
          <a:prstGeom prst="rect">
            <a:avLst/>
          </a:prstGeom>
          <a:noFill/>
        </p:spPr>
        <p:txBody>
          <a:bodyPr wrap="square" rtlCol="0">
            <a:spAutoFit/>
          </a:bodyPr>
          <a:lstStyle/>
          <a:p>
            <a:pPr algn="ctr"/>
            <a:r>
              <a:rPr lang="en-GB" sz="1200" b="1" i="1" dirty="0">
                <a:latin typeface="Century Gothic" panose="020B0502020202020204" pitchFamily="34" charset="0"/>
              </a:rPr>
              <a:t>@midwifemama</a:t>
            </a:r>
          </a:p>
        </p:txBody>
      </p:sp>
      <p:sp>
        <p:nvSpPr>
          <p:cNvPr id="33" name="TextBox 32">
            <a:extLst>
              <a:ext uri="{FF2B5EF4-FFF2-40B4-BE49-F238E27FC236}">
                <a16:creationId xmlns:a16="http://schemas.microsoft.com/office/drawing/2014/main" id="{466CDA69-9B79-3303-9421-59C8467BB4C0}"/>
              </a:ext>
            </a:extLst>
          </p:cNvPr>
          <p:cNvSpPr txBox="1"/>
          <p:nvPr/>
        </p:nvSpPr>
        <p:spPr>
          <a:xfrm>
            <a:off x="5285759" y="1563122"/>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40" name="Picture 39">
            <a:extLst>
              <a:ext uri="{FF2B5EF4-FFF2-40B4-BE49-F238E27FC236}">
                <a16:creationId xmlns:a16="http://schemas.microsoft.com/office/drawing/2014/main" id="{3834F69C-B3D9-97AF-1687-FF98B7CB1965}"/>
              </a:ext>
            </a:extLst>
          </p:cNvPr>
          <p:cNvPicPr>
            <a:picLocks noChangeAspect="1"/>
          </p:cNvPicPr>
          <p:nvPr/>
        </p:nvPicPr>
        <p:blipFill>
          <a:blip r:embed="rId5"/>
          <a:stretch>
            <a:fillRect/>
          </a:stretch>
        </p:blipFill>
        <p:spPr>
          <a:xfrm>
            <a:off x="348370" y="7693577"/>
            <a:ext cx="2373049" cy="1273487"/>
          </a:xfrm>
          <a:prstGeom prst="rect">
            <a:avLst/>
          </a:prstGeom>
        </p:spPr>
      </p:pic>
      <p:pic>
        <p:nvPicPr>
          <p:cNvPr id="43" name="Picture 42">
            <a:extLst>
              <a:ext uri="{FF2B5EF4-FFF2-40B4-BE49-F238E27FC236}">
                <a16:creationId xmlns:a16="http://schemas.microsoft.com/office/drawing/2014/main" id="{4230F480-96E0-FAEC-898A-8BD9062CF256}"/>
              </a:ext>
            </a:extLst>
          </p:cNvPr>
          <p:cNvPicPr>
            <a:picLocks noChangeAspect="1"/>
          </p:cNvPicPr>
          <p:nvPr/>
        </p:nvPicPr>
        <p:blipFill>
          <a:blip r:embed="rId6"/>
          <a:stretch>
            <a:fillRect/>
          </a:stretch>
        </p:blipFill>
        <p:spPr>
          <a:xfrm>
            <a:off x="339250" y="7294633"/>
            <a:ext cx="1036410" cy="312447"/>
          </a:xfrm>
          <a:prstGeom prst="rect">
            <a:avLst/>
          </a:prstGeom>
        </p:spPr>
      </p:pic>
      <p:sp>
        <p:nvSpPr>
          <p:cNvPr id="44" name="TextBox 43">
            <a:extLst>
              <a:ext uri="{FF2B5EF4-FFF2-40B4-BE49-F238E27FC236}">
                <a16:creationId xmlns:a16="http://schemas.microsoft.com/office/drawing/2014/main" id="{AA04A621-A10A-6DAB-0134-8CF3873969C2}"/>
              </a:ext>
            </a:extLst>
          </p:cNvPr>
          <p:cNvSpPr txBox="1"/>
          <p:nvPr/>
        </p:nvSpPr>
        <p:spPr>
          <a:xfrm>
            <a:off x="2999843" y="737300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@nursezara_uk</a:t>
            </a:r>
          </a:p>
        </p:txBody>
      </p:sp>
      <p:sp>
        <p:nvSpPr>
          <p:cNvPr id="47" name="TextBox 46">
            <a:extLst>
              <a:ext uri="{FF2B5EF4-FFF2-40B4-BE49-F238E27FC236}">
                <a16:creationId xmlns:a16="http://schemas.microsoft.com/office/drawing/2014/main" id="{16A73A83-EEFE-248E-CFCF-C417E99306E7}"/>
              </a:ext>
            </a:extLst>
          </p:cNvPr>
          <p:cNvSpPr txBox="1"/>
          <p:nvPr/>
        </p:nvSpPr>
        <p:spPr>
          <a:xfrm>
            <a:off x="1139596" y="735771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Nurses.co.uk</a:t>
            </a:r>
          </a:p>
        </p:txBody>
      </p:sp>
      <p:pic>
        <p:nvPicPr>
          <p:cNvPr id="52" name="Picture 51">
            <a:extLst>
              <a:ext uri="{FF2B5EF4-FFF2-40B4-BE49-F238E27FC236}">
                <a16:creationId xmlns:a16="http://schemas.microsoft.com/office/drawing/2014/main" id="{5CBDBEF3-7742-B01A-4C2E-A38E1851DC9A}"/>
              </a:ext>
            </a:extLst>
          </p:cNvPr>
          <p:cNvPicPr>
            <a:picLocks noChangeAspect="1"/>
          </p:cNvPicPr>
          <p:nvPr/>
        </p:nvPicPr>
        <p:blipFill>
          <a:blip r:embed="rId7"/>
          <a:stretch>
            <a:fillRect/>
          </a:stretch>
        </p:blipFill>
        <p:spPr>
          <a:xfrm>
            <a:off x="2915526" y="7693577"/>
            <a:ext cx="2072986" cy="1273487"/>
          </a:xfrm>
          <a:prstGeom prst="rect">
            <a:avLst/>
          </a:prstGeom>
        </p:spPr>
      </p:pic>
      <p:pic>
        <p:nvPicPr>
          <p:cNvPr id="54" name="Picture 53" descr="A screenshot of a video chat&#10;&#10;Description automatically generated with low confidence">
            <a:extLst>
              <a:ext uri="{FF2B5EF4-FFF2-40B4-BE49-F238E27FC236}">
                <a16:creationId xmlns:a16="http://schemas.microsoft.com/office/drawing/2014/main" id="{39CC0E5B-3D53-5843-B7BB-E3F0132E4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126" y="2303698"/>
            <a:ext cx="921638" cy="1998132"/>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273E906A-D2AE-718F-8EAB-5454322EF607}"/>
              </a:ext>
            </a:extLst>
          </p:cNvPr>
          <p:cNvSpPr txBox="1"/>
          <p:nvPr/>
        </p:nvSpPr>
        <p:spPr>
          <a:xfrm>
            <a:off x="204346" y="4546957"/>
            <a:ext cx="1406120" cy="461665"/>
          </a:xfrm>
          <a:prstGeom prst="rect">
            <a:avLst/>
          </a:prstGeom>
          <a:noFill/>
        </p:spPr>
        <p:txBody>
          <a:bodyPr wrap="square" rtlCol="0">
            <a:spAutoFit/>
          </a:bodyPr>
          <a:lstStyle/>
          <a:p>
            <a:pPr algn="ctr"/>
            <a:r>
              <a:rPr lang="en-GB" sz="1200" b="1" i="1" dirty="0">
                <a:latin typeface="Century Gothic" panose="020B0502020202020204" pitchFamily="34" charset="0"/>
              </a:rPr>
              <a:t>@instituteofhumananatomy</a:t>
            </a:r>
          </a:p>
        </p:txBody>
      </p:sp>
      <p:sp>
        <p:nvSpPr>
          <p:cNvPr id="56" name="TextBox 55">
            <a:extLst>
              <a:ext uri="{FF2B5EF4-FFF2-40B4-BE49-F238E27FC236}">
                <a16:creationId xmlns:a16="http://schemas.microsoft.com/office/drawing/2014/main" id="{EAE107D9-7C87-4DB6-AE29-00AAE70478C5}"/>
              </a:ext>
            </a:extLst>
          </p:cNvPr>
          <p:cNvSpPr txBox="1"/>
          <p:nvPr/>
        </p:nvSpPr>
        <p:spPr>
          <a:xfrm>
            <a:off x="3401379" y="2024394"/>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@leilaincredible</a:t>
            </a:r>
          </a:p>
        </p:txBody>
      </p:sp>
      <p:pic>
        <p:nvPicPr>
          <p:cNvPr id="58" name="Picture 57" descr="A screenshot of a social media post&#10;&#10;Description automatically generated with medium confidence">
            <a:extLst>
              <a:ext uri="{FF2B5EF4-FFF2-40B4-BE49-F238E27FC236}">
                <a16:creationId xmlns:a16="http://schemas.microsoft.com/office/drawing/2014/main" id="{106BFE31-E8B9-5026-B524-0C9546F720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8074" y="2337760"/>
            <a:ext cx="933311" cy="2023439"/>
          </a:xfrm>
          <a:prstGeom prst="rect">
            <a:avLst/>
          </a:prstGeom>
          <a:ln>
            <a:no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2E15BE9F-90A6-6F84-8C8E-B94CA4087D88}"/>
              </a:ext>
            </a:extLst>
          </p:cNvPr>
          <p:cNvSpPr txBox="1"/>
          <p:nvPr/>
        </p:nvSpPr>
        <p:spPr>
          <a:xfrm>
            <a:off x="4806422"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@dr.karanr</a:t>
            </a:r>
          </a:p>
        </p:txBody>
      </p:sp>
      <p:sp>
        <p:nvSpPr>
          <p:cNvPr id="60" name="TextBox 59">
            <a:extLst>
              <a:ext uri="{FF2B5EF4-FFF2-40B4-BE49-F238E27FC236}">
                <a16:creationId xmlns:a16="http://schemas.microsoft.com/office/drawing/2014/main" id="{B9202948-7FF0-32D5-27ED-06064F1F59C1}"/>
              </a:ext>
            </a:extLst>
          </p:cNvPr>
          <p:cNvSpPr txBox="1"/>
          <p:nvPr/>
        </p:nvSpPr>
        <p:spPr>
          <a:xfrm>
            <a:off x="1764706" y="4635701"/>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@lubdubsblog</a:t>
            </a:r>
          </a:p>
        </p:txBody>
      </p:sp>
      <p:pic>
        <p:nvPicPr>
          <p:cNvPr id="62" name="Picture 61" descr="A screenshot of a screenshot of a heart&#10;&#10;Description automatically generated with low confidence">
            <a:extLst>
              <a:ext uri="{FF2B5EF4-FFF2-40B4-BE49-F238E27FC236}">
                <a16:creationId xmlns:a16="http://schemas.microsoft.com/office/drawing/2014/main" id="{A50DF2DB-6058-59F2-4ED7-33F656BED6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166" y="4963336"/>
            <a:ext cx="931051" cy="2018537"/>
          </a:xfrm>
          <a:prstGeom prst="rect">
            <a:avLst/>
          </a:prstGeom>
          <a:ln>
            <a:noFill/>
          </a:ln>
          <a:effectLst>
            <a:outerShdw blurRad="292100" dist="139700" dir="2700000" algn="tl" rotWithShape="0">
              <a:srgbClr val="333333">
                <a:alpha val="65000"/>
              </a:srgbClr>
            </a:outerShdw>
          </a:effectLst>
        </p:spPr>
      </p:pic>
      <p:pic>
        <p:nvPicPr>
          <p:cNvPr id="3072" name="Picture 3071" descr="A screenshot of a video chat&#10;&#10;Description automatically generated with medium confidence">
            <a:extLst>
              <a:ext uri="{FF2B5EF4-FFF2-40B4-BE49-F238E27FC236}">
                <a16:creationId xmlns:a16="http://schemas.microsoft.com/office/drawing/2014/main" id="{9E6862F2-96EA-A3E3-518E-454CAA1D52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1670" y="4963336"/>
            <a:ext cx="921638" cy="1998131"/>
          </a:xfrm>
          <a:prstGeom prst="rect">
            <a:avLst/>
          </a:prstGeom>
          <a:ln>
            <a:noFill/>
          </a:ln>
          <a:effectLst>
            <a:outerShdw blurRad="292100" dist="139700" dir="2700000" algn="tl" rotWithShape="0">
              <a:srgbClr val="333333">
                <a:alpha val="65000"/>
              </a:srgbClr>
            </a:outerShdw>
          </a:effectLst>
        </p:spPr>
      </p:pic>
      <p:sp>
        <p:nvSpPr>
          <p:cNvPr id="3073" name="TextBox 3072">
            <a:extLst>
              <a:ext uri="{FF2B5EF4-FFF2-40B4-BE49-F238E27FC236}">
                <a16:creationId xmlns:a16="http://schemas.microsoft.com/office/drawing/2014/main" id="{87C10D9B-BADD-1A05-848C-86F782C6A7B4}"/>
              </a:ext>
            </a:extLst>
          </p:cNvPr>
          <p:cNvSpPr txBox="1"/>
          <p:nvPr/>
        </p:nvSpPr>
        <p:spPr>
          <a:xfrm>
            <a:off x="3347228" y="4665135"/>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@nhsuk</a:t>
            </a:r>
          </a:p>
        </p:txBody>
      </p:sp>
      <p:pic>
        <p:nvPicPr>
          <p:cNvPr id="3075" name="Picture 3074" descr="A screenshot of a social media post&#10;&#10;Description automatically generated with low confidence">
            <a:extLst>
              <a:ext uri="{FF2B5EF4-FFF2-40B4-BE49-F238E27FC236}">
                <a16:creationId xmlns:a16="http://schemas.microsoft.com/office/drawing/2014/main" id="{A70A8508-E024-1BBC-317A-9ED9AB446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70" y="4979422"/>
            <a:ext cx="931050" cy="2018537"/>
          </a:xfrm>
          <a:prstGeom prst="rect">
            <a:avLst/>
          </a:prstGeom>
          <a:ln>
            <a:noFill/>
          </a:ln>
          <a:effectLst>
            <a:outerShdw blurRad="292100" dist="139700" dir="2700000" algn="tl" rotWithShape="0">
              <a:srgbClr val="333333">
                <a:alpha val="65000"/>
              </a:srgbClr>
            </a:outerShdw>
          </a:effectLst>
        </p:spPr>
      </p:pic>
      <p:pic>
        <p:nvPicPr>
          <p:cNvPr id="3077" name="Picture 3076" descr="A screenshot of a video chat&#10;&#10;Description automatically generated with low confidence">
            <a:extLst>
              <a:ext uri="{FF2B5EF4-FFF2-40B4-BE49-F238E27FC236}">
                <a16:creationId xmlns:a16="http://schemas.microsoft.com/office/drawing/2014/main" id="{9112C58B-DB0B-55DA-ABAE-15E206B0F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5759" y="4963336"/>
            <a:ext cx="907432" cy="1967332"/>
          </a:xfrm>
          <a:prstGeom prst="rect">
            <a:avLst/>
          </a:prstGeom>
        </p:spPr>
      </p:pic>
      <p:sp>
        <p:nvSpPr>
          <p:cNvPr id="3079" name="TextBox 3078">
            <a:extLst>
              <a:ext uri="{FF2B5EF4-FFF2-40B4-BE49-F238E27FC236}">
                <a16:creationId xmlns:a16="http://schemas.microsoft.com/office/drawing/2014/main" id="{F326A3B9-1F21-0658-C545-7228778CE7C6}"/>
              </a:ext>
            </a:extLst>
          </p:cNvPr>
          <p:cNvSpPr txBox="1"/>
          <p:nvPr/>
        </p:nvSpPr>
        <p:spPr>
          <a:xfrm>
            <a:off x="5062494" y="4534872"/>
            <a:ext cx="1324019" cy="461665"/>
          </a:xfrm>
          <a:prstGeom prst="rect">
            <a:avLst/>
          </a:prstGeom>
          <a:noFill/>
        </p:spPr>
        <p:txBody>
          <a:bodyPr wrap="square" rtlCol="0">
            <a:spAutoFit/>
          </a:bodyPr>
          <a:lstStyle/>
          <a:p>
            <a:pPr algn="ctr"/>
            <a:r>
              <a:rPr lang="en-GB" sz="1200" b="1" i="1" dirty="0">
                <a:latin typeface="Century Gothic" panose="020B0502020202020204" pitchFamily="34" charset="0"/>
              </a:rPr>
              <a:t>@alliedhealthcareforme</a:t>
            </a:r>
          </a:p>
        </p:txBody>
      </p:sp>
      <p:sp>
        <p:nvSpPr>
          <p:cNvPr id="3080" name="TextBox 3079">
            <a:extLst>
              <a:ext uri="{FF2B5EF4-FFF2-40B4-BE49-F238E27FC236}">
                <a16:creationId xmlns:a16="http://schemas.microsoft.com/office/drawing/2014/main" id="{2EF7125F-A400-083B-4D7E-819E7DB9251A}"/>
              </a:ext>
            </a:extLst>
          </p:cNvPr>
          <p:cNvSpPr txBox="1"/>
          <p:nvPr/>
        </p:nvSpPr>
        <p:spPr>
          <a:xfrm>
            <a:off x="5182620" y="7406743"/>
            <a:ext cx="1113709" cy="1600438"/>
          </a:xfrm>
          <a:prstGeom prst="rect">
            <a:avLst/>
          </a:prstGeom>
          <a:solidFill>
            <a:schemeClr val="bg1"/>
          </a:solidFill>
          <a:ln>
            <a:solidFill>
              <a:srgbClr val="C00000"/>
            </a:solidFill>
          </a:ln>
        </p:spPr>
        <p:txBody>
          <a:bodyPr wrap="square" rtlCol="0">
            <a:spAutoFit/>
          </a:bodyPr>
          <a:lstStyle/>
          <a:p>
            <a:r>
              <a:rPr lang="en-GB" sz="1400" b="1" dirty="0">
                <a:latin typeface="Century Gothic" panose="020B0502020202020204" pitchFamily="34" charset="0"/>
              </a:rPr>
              <a:t>If you have any others, you think are good, let us know </a:t>
            </a:r>
            <a:r>
              <a:rPr lang="en-GB" sz="1400" b="1" dirty="0">
                <a:latin typeface="Century Gothic" panose="020B0502020202020204" pitchFamily="34" charset="0"/>
                <a:sym typeface="Wingdings" panose="05000000000000000000" pitchFamily="2" charset="2"/>
              </a:rPr>
              <a:t></a:t>
            </a:r>
            <a:endParaRPr lang="en-GB" sz="1400" b="1"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843E616F-DBFA-EC88-3CC7-CFFB659FD12B}"/>
              </a:ext>
            </a:extLst>
          </p:cNvPr>
          <p:cNvSpPr>
            <a:spLocks noGrp="1"/>
          </p:cNvSpPr>
          <p:nvPr>
            <p:ph type="ftr" sz="quarter" idx="11"/>
          </p:nvPr>
        </p:nvSpPr>
        <p:spPr>
          <a:xfrm>
            <a:off x="1259009" y="9378597"/>
            <a:ext cx="4110507" cy="527403"/>
          </a:xfrm>
        </p:spPr>
        <p:txBody>
          <a:bodyPr/>
          <a:lstStyle/>
          <a:p>
            <a:r>
              <a:rPr lang="en-GB" dirty="0"/>
              <a:t>Resources &gt; https://www.tes.com/teaching-resources/shop/HSCresources </a:t>
            </a:r>
          </a:p>
        </p:txBody>
      </p:sp>
      <p:pic>
        <p:nvPicPr>
          <p:cNvPr id="5" name="Picture 4">
            <a:extLst>
              <a:ext uri="{FF2B5EF4-FFF2-40B4-BE49-F238E27FC236}">
                <a16:creationId xmlns:a16="http://schemas.microsoft.com/office/drawing/2014/main" id="{ADE9D2CF-B24C-000F-B5FD-DDA0C66156A5}"/>
              </a:ext>
            </a:extLst>
          </p:cNvPr>
          <p:cNvPicPr>
            <a:picLocks noChangeAspect="1"/>
          </p:cNvPicPr>
          <p:nvPr/>
        </p:nvPicPr>
        <p:blipFill>
          <a:blip r:embed="rId14"/>
          <a:stretch>
            <a:fillRect/>
          </a:stretch>
        </p:blipFill>
        <p:spPr>
          <a:xfrm>
            <a:off x="5183458" y="442199"/>
            <a:ext cx="1131429" cy="1116986"/>
          </a:xfrm>
          <a:prstGeom prst="roundRect">
            <a:avLst/>
          </a:prstGeom>
        </p:spPr>
      </p:pic>
    </p:spTree>
    <p:extLst>
      <p:ext uri="{BB962C8B-B14F-4D97-AF65-F5344CB8AC3E}">
        <p14:creationId xmlns:p14="http://schemas.microsoft.com/office/powerpoint/2010/main" val="350359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F02B-B226-4654-A0EB-D38F3C4C1BE9}"/>
              </a:ext>
            </a:extLst>
          </p:cNvPr>
          <p:cNvSpPr>
            <a:spLocks noGrp="1"/>
          </p:cNvSpPr>
          <p:nvPr>
            <p:ph type="title"/>
          </p:nvPr>
        </p:nvSpPr>
        <p:spPr>
          <a:xfrm>
            <a:off x="163275" y="243508"/>
            <a:ext cx="4119563" cy="1129945"/>
          </a:xfrm>
        </p:spPr>
        <p:txBody>
          <a:bodyPr/>
          <a:lstStyle/>
          <a:p>
            <a:r>
              <a:rPr lang="en-GB" b="1" dirty="0">
                <a:solidFill>
                  <a:srgbClr val="0070C0"/>
                </a:solidFill>
                <a:latin typeface="Century Gothic" panose="020B0502020202020204" pitchFamily="34" charset="0"/>
              </a:rPr>
              <a:t>Health and Social Care in the Media</a:t>
            </a:r>
          </a:p>
        </p:txBody>
      </p:sp>
      <p:sp>
        <p:nvSpPr>
          <p:cNvPr id="3" name="Content Placeholder 2">
            <a:extLst>
              <a:ext uri="{FF2B5EF4-FFF2-40B4-BE49-F238E27FC236}">
                <a16:creationId xmlns:a16="http://schemas.microsoft.com/office/drawing/2014/main" id="{E967B901-08C8-476F-98CA-8C9BB14803E8}"/>
              </a:ext>
            </a:extLst>
          </p:cNvPr>
          <p:cNvSpPr>
            <a:spLocks noGrp="1"/>
          </p:cNvSpPr>
          <p:nvPr>
            <p:ph idx="1"/>
          </p:nvPr>
        </p:nvSpPr>
        <p:spPr>
          <a:xfrm>
            <a:off x="302150" y="1666871"/>
            <a:ext cx="6249726" cy="5781679"/>
          </a:xfrm>
        </p:spPr>
        <p:txBody>
          <a:bodyPr>
            <a:normAutofit fontScale="62500" lnSpcReduction="20000"/>
          </a:bodyPr>
          <a:lstStyle/>
          <a:p>
            <a:pPr marL="0" indent="0">
              <a:lnSpc>
                <a:spcPct val="120000"/>
              </a:lnSpc>
              <a:buNone/>
            </a:pPr>
            <a:r>
              <a:rPr lang="en-GB" dirty="0">
                <a:latin typeface="Century Gothic" panose="020B0502020202020204" pitchFamily="34" charset="0"/>
              </a:rPr>
              <a:t>It is important to have a </a:t>
            </a:r>
            <a:r>
              <a:rPr lang="en-GB" b="1" i="1" dirty="0">
                <a:latin typeface="Century Gothic" panose="020B0502020202020204" pitchFamily="34" charset="0"/>
              </a:rPr>
              <a:t>broad understanding </a:t>
            </a:r>
            <a:r>
              <a:rPr lang="en-GB" dirty="0">
                <a:latin typeface="Century Gothic" panose="020B0502020202020204" pitchFamily="34" charset="0"/>
              </a:rPr>
              <a:t>of health care and social issues which affect services and professionals working for the NHS. One way of raising your awareness is to </a:t>
            </a:r>
            <a:r>
              <a:rPr lang="en-GB" b="1" i="1" dirty="0">
                <a:latin typeface="Century Gothic" panose="020B0502020202020204" pitchFamily="34" charset="0"/>
              </a:rPr>
              <a:t>prepare you before your course </a:t>
            </a:r>
            <a:r>
              <a:rPr lang="en-GB" dirty="0">
                <a:latin typeface="Century Gothic" panose="020B0502020202020204" pitchFamily="34" charset="0"/>
              </a:rPr>
              <a:t>starts with summer learning using different forms of media. </a:t>
            </a:r>
          </a:p>
          <a:p>
            <a:pPr marL="0" indent="0">
              <a:lnSpc>
                <a:spcPct val="120000"/>
              </a:lnSpc>
              <a:buNone/>
            </a:pPr>
            <a:r>
              <a:rPr lang="en-GB" dirty="0">
                <a:latin typeface="Century Gothic" panose="020B0502020202020204" pitchFamily="34" charset="0"/>
              </a:rPr>
              <a:t>Your task is to pick… </a:t>
            </a:r>
          </a:p>
          <a:p>
            <a:pPr marL="0" indent="0">
              <a:lnSpc>
                <a:spcPct val="120000"/>
              </a:lnSpc>
              <a:buNone/>
            </a:pPr>
            <a:r>
              <a:rPr lang="en-GB" dirty="0">
                <a:latin typeface="Century Gothic" panose="020B0502020202020204" pitchFamily="34" charset="0"/>
              </a:rPr>
              <a:t>➢ 2 Films </a:t>
            </a:r>
          </a:p>
          <a:p>
            <a:pPr marL="0" indent="0">
              <a:lnSpc>
                <a:spcPct val="120000"/>
              </a:lnSpc>
              <a:buNone/>
            </a:pPr>
            <a:r>
              <a:rPr lang="en-GB" dirty="0">
                <a:latin typeface="Century Gothic" panose="020B0502020202020204" pitchFamily="34" charset="0"/>
              </a:rPr>
              <a:t>➢ 1 Book </a:t>
            </a:r>
          </a:p>
          <a:p>
            <a:pPr marL="0" indent="0">
              <a:lnSpc>
                <a:spcPct val="120000"/>
              </a:lnSpc>
              <a:buNone/>
            </a:pPr>
            <a:r>
              <a:rPr lang="en-GB" dirty="0">
                <a:latin typeface="Century Gothic" panose="020B0502020202020204" pitchFamily="34" charset="0"/>
              </a:rPr>
              <a:t>➢ 2 Documentaries </a:t>
            </a:r>
          </a:p>
          <a:p>
            <a:pPr marL="0" indent="0">
              <a:lnSpc>
                <a:spcPct val="120000"/>
              </a:lnSpc>
              <a:buNone/>
            </a:pPr>
            <a:r>
              <a:rPr lang="en-GB" dirty="0">
                <a:latin typeface="Century Gothic" panose="020B0502020202020204" pitchFamily="34" charset="0"/>
              </a:rPr>
              <a:t>You are then tasked with writing a report titled: </a:t>
            </a:r>
            <a:r>
              <a:rPr lang="en-GB" b="1" dirty="0">
                <a:latin typeface="Century Gothic" panose="020B0502020202020204" pitchFamily="34" charset="0"/>
              </a:rPr>
              <a:t>‘Discuss the issues </a:t>
            </a:r>
            <a:r>
              <a:rPr lang="en-GB" i="1" dirty="0">
                <a:latin typeface="Century Gothic" panose="020B0502020202020204" pitchFamily="34" charset="0"/>
              </a:rPr>
              <a:t>[in the film/book or documentary]</a:t>
            </a:r>
            <a:r>
              <a:rPr lang="en-GB" b="1" dirty="0">
                <a:latin typeface="Century Gothic" panose="020B0502020202020204" pitchFamily="34" charset="0"/>
              </a:rPr>
              <a:t> and the impacts on health care provision’ </a:t>
            </a:r>
          </a:p>
          <a:p>
            <a:pPr marL="0" indent="0">
              <a:lnSpc>
                <a:spcPct val="120000"/>
              </a:lnSpc>
              <a:buNone/>
            </a:pPr>
            <a:endParaRPr lang="en-GB" sz="300" b="1" dirty="0">
              <a:latin typeface="Century Gothic" panose="020B0502020202020204" pitchFamily="34" charset="0"/>
            </a:endParaRPr>
          </a:p>
          <a:p>
            <a:pPr marL="0" indent="0">
              <a:lnSpc>
                <a:spcPct val="120000"/>
              </a:lnSpc>
              <a:buNone/>
            </a:pPr>
            <a:r>
              <a:rPr lang="en-GB" dirty="0">
                <a:latin typeface="Century Gothic" panose="020B0502020202020204" pitchFamily="34" charset="0"/>
              </a:rPr>
              <a:t>Specifications: minimum length - one A4 page, font size 11.</a:t>
            </a:r>
          </a:p>
          <a:p>
            <a:pPr marL="0" indent="0">
              <a:lnSpc>
                <a:spcPct val="120000"/>
              </a:lnSpc>
              <a:buNone/>
            </a:pPr>
            <a:r>
              <a:rPr lang="en-GB" dirty="0">
                <a:latin typeface="Century Gothic" panose="020B0502020202020204" pitchFamily="34" charset="0"/>
              </a:rPr>
              <a:t>Include referencing as appropriate. </a:t>
            </a:r>
          </a:p>
          <a:p>
            <a:pPr marL="0" indent="0">
              <a:lnSpc>
                <a:spcPct val="120000"/>
              </a:lnSpc>
              <a:buNone/>
            </a:pPr>
            <a:r>
              <a:rPr lang="en-GB" b="1" u="sng" dirty="0">
                <a:latin typeface="Century Gothic" panose="020B0502020202020204" pitchFamily="34" charset="0"/>
              </a:rPr>
              <a:t>Some hints and tips to help you get started:</a:t>
            </a:r>
          </a:p>
          <a:p>
            <a:pPr>
              <a:lnSpc>
                <a:spcPct val="120000"/>
              </a:lnSpc>
            </a:pPr>
            <a:r>
              <a:rPr lang="en-GB" dirty="0">
                <a:latin typeface="Century Gothic" panose="020B0502020202020204" pitchFamily="34" charset="0"/>
              </a:rPr>
              <a:t>What issues, if any, are being raised? E.g. dementia </a:t>
            </a:r>
          </a:p>
          <a:p>
            <a:pPr>
              <a:lnSpc>
                <a:spcPct val="120000"/>
              </a:lnSpc>
            </a:pPr>
            <a:r>
              <a:rPr lang="en-GB" dirty="0">
                <a:latin typeface="Century Gothic" panose="020B0502020202020204" pitchFamily="34" charset="0"/>
              </a:rPr>
              <a:t>How does the film/book/documentary present health?  E.g. care for people with dementia</a:t>
            </a:r>
          </a:p>
          <a:p>
            <a:pPr>
              <a:lnSpc>
                <a:spcPct val="120000"/>
              </a:lnSpc>
            </a:pPr>
            <a:r>
              <a:rPr lang="en-GB" dirty="0">
                <a:latin typeface="Century Gothic" panose="020B0502020202020204" pitchFamily="34" charset="0"/>
              </a:rPr>
              <a:t>Explain why the topic of the media source is relevant to your learning, and whether you think it is helpful and why? </a:t>
            </a:r>
          </a:p>
          <a:p>
            <a:pPr marL="0" indent="0">
              <a:lnSpc>
                <a:spcPct val="120000"/>
              </a:lnSpc>
              <a:buNone/>
            </a:pPr>
            <a:r>
              <a:rPr lang="en-GB" dirty="0">
                <a:latin typeface="Century Gothic" panose="020B0502020202020204" pitchFamily="34" charset="0"/>
              </a:rPr>
              <a:t>This list is NOT exhaustive there may be other questions/ideas you wish to consider as you watch or read – it would be lovely to share with us all.</a:t>
            </a:r>
          </a:p>
        </p:txBody>
      </p:sp>
      <p:pic>
        <p:nvPicPr>
          <p:cNvPr id="5" name="Picture 4">
            <a:extLst>
              <a:ext uri="{FF2B5EF4-FFF2-40B4-BE49-F238E27FC236}">
                <a16:creationId xmlns:a16="http://schemas.microsoft.com/office/drawing/2014/main" id="{CCF0A338-A0A2-45C7-A6E2-6E1C62F0393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2791" y="127355"/>
            <a:ext cx="2578522" cy="1453795"/>
          </a:xfrm>
          <a:prstGeom prst="rect">
            <a:avLst/>
          </a:prstGeom>
        </p:spPr>
      </p:pic>
      <p:cxnSp>
        <p:nvCxnSpPr>
          <p:cNvPr id="12" name="Straight Connector 11">
            <a:extLst>
              <a:ext uri="{FF2B5EF4-FFF2-40B4-BE49-F238E27FC236}">
                <a16:creationId xmlns:a16="http://schemas.microsoft.com/office/drawing/2014/main" id="{52BC0639-4A93-4517-B1F8-DCCD41E14258}"/>
              </a:ext>
            </a:extLst>
          </p:cNvPr>
          <p:cNvCxnSpPr/>
          <p:nvPr/>
        </p:nvCxnSpPr>
        <p:spPr>
          <a:xfrm>
            <a:off x="166687" y="7296150"/>
            <a:ext cx="65246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ED6C861-885A-4B47-ABC7-AEDCFE708DAD}"/>
              </a:ext>
            </a:extLst>
          </p:cNvPr>
          <p:cNvSpPr>
            <a:spLocks noGrp="1"/>
          </p:cNvSpPr>
          <p:nvPr>
            <p:ph type="sldNum" sz="quarter" idx="12"/>
          </p:nvPr>
        </p:nvSpPr>
        <p:spPr/>
        <p:txBody>
          <a:bodyPr/>
          <a:lstStyle/>
          <a:p>
            <a:fld id="{42197ACC-EB3C-4466-A41B-F6CC006DF8B4}" type="slidenum">
              <a:rPr lang="en-GB" smtClean="0"/>
              <a:t>8</a:t>
            </a:fld>
            <a:endParaRPr lang="en-GB"/>
          </a:p>
        </p:txBody>
      </p:sp>
      <p:pic>
        <p:nvPicPr>
          <p:cNvPr id="10" name="Picture 9">
            <a:extLst>
              <a:ext uri="{FF2B5EF4-FFF2-40B4-BE49-F238E27FC236}">
                <a16:creationId xmlns:a16="http://schemas.microsoft.com/office/drawing/2014/main" id="{BCF23BEE-DD4C-9ECD-02F2-F0965BEF3EA6}"/>
              </a:ext>
            </a:extLst>
          </p:cNvPr>
          <p:cNvPicPr>
            <a:picLocks noChangeAspect="1"/>
          </p:cNvPicPr>
          <p:nvPr/>
        </p:nvPicPr>
        <p:blipFill>
          <a:blip r:embed="rId4"/>
          <a:stretch>
            <a:fillRect/>
          </a:stretch>
        </p:blipFill>
        <p:spPr>
          <a:xfrm>
            <a:off x="207141" y="7448550"/>
            <a:ext cx="1172770" cy="333822"/>
          </a:xfrm>
          <a:prstGeom prst="rect">
            <a:avLst/>
          </a:prstGeom>
        </p:spPr>
      </p:pic>
      <p:pic>
        <p:nvPicPr>
          <p:cNvPr id="17" name="Picture 16">
            <a:extLst>
              <a:ext uri="{FF2B5EF4-FFF2-40B4-BE49-F238E27FC236}">
                <a16:creationId xmlns:a16="http://schemas.microsoft.com/office/drawing/2014/main" id="{DD67BB42-D4A1-8E0C-C0DE-557176B5BCE1}"/>
              </a:ext>
            </a:extLst>
          </p:cNvPr>
          <p:cNvPicPr>
            <a:picLocks noChangeAspect="1"/>
          </p:cNvPicPr>
          <p:nvPr/>
        </p:nvPicPr>
        <p:blipFill>
          <a:blip r:embed="rId5"/>
          <a:stretch>
            <a:fillRect/>
          </a:stretch>
        </p:blipFill>
        <p:spPr>
          <a:xfrm>
            <a:off x="207141" y="7880695"/>
            <a:ext cx="1365479" cy="144110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2E2ECBD-6B61-8D0C-81E4-4A691F8B7ECA}"/>
              </a:ext>
            </a:extLst>
          </p:cNvPr>
          <p:cNvPicPr>
            <a:picLocks noChangeAspect="1"/>
          </p:cNvPicPr>
          <p:nvPr/>
        </p:nvPicPr>
        <p:blipFill>
          <a:blip r:embed="rId6"/>
          <a:stretch>
            <a:fillRect/>
          </a:stretch>
        </p:blipFill>
        <p:spPr>
          <a:xfrm>
            <a:off x="1589452" y="7448550"/>
            <a:ext cx="1437595" cy="142910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D544EA3B-6B52-3F10-699F-CBBA7E3E09FC}"/>
              </a:ext>
            </a:extLst>
          </p:cNvPr>
          <p:cNvPicPr>
            <a:picLocks noChangeAspect="1"/>
          </p:cNvPicPr>
          <p:nvPr/>
        </p:nvPicPr>
        <p:blipFill>
          <a:blip r:embed="rId7"/>
          <a:stretch>
            <a:fillRect/>
          </a:stretch>
        </p:blipFill>
        <p:spPr>
          <a:xfrm>
            <a:off x="3059430" y="8163100"/>
            <a:ext cx="1543050" cy="14307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25E6041-2319-A511-81A5-179969749B6F}"/>
              </a:ext>
            </a:extLst>
          </p:cNvPr>
          <p:cNvPicPr>
            <a:picLocks noChangeAspect="1"/>
          </p:cNvPicPr>
          <p:nvPr/>
        </p:nvPicPr>
        <p:blipFill>
          <a:blip r:embed="rId8"/>
          <a:stretch>
            <a:fillRect/>
          </a:stretch>
        </p:blipFill>
        <p:spPr>
          <a:xfrm>
            <a:off x="4512375" y="7448550"/>
            <a:ext cx="2176213" cy="1324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42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298731-B464-4A85-AD65-D22376393054}"/>
              </a:ext>
            </a:extLst>
          </p:cNvPr>
          <p:cNvSpPr>
            <a:spLocks noChangeArrowheads="1"/>
          </p:cNvSpPr>
          <p:nvPr/>
        </p:nvSpPr>
        <p:spPr bwMode="auto">
          <a:xfrm>
            <a:off x="228598" y="242774"/>
            <a:ext cx="64600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Learning Log </a:t>
            </a: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altLang="en-US" sz="1050" dirty="0">
              <a:latin typeface="Century Gothic" panose="020B0502020202020204" pitchFamily="34" charset="0"/>
            </a:endParaRPr>
          </a:p>
          <a:p>
            <a:pPr marL="93663"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Record here any additional reading/viewing you are undertaking in order to show what you have been completing to prepare you for the course. </a:t>
            </a:r>
          </a:p>
          <a:p>
            <a:pPr marL="93663"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Use the lists on the previous pages for guidance on what you could you watch/read/research</a:t>
            </a:r>
            <a:endParaRPr kumimoji="0" lang="en-GB" altLang="en-US" sz="700" b="0" i="0" u="none" strike="noStrike" cap="none" normalizeH="0" baseline="0" dirty="0">
              <a:ln>
                <a:noFill/>
              </a:ln>
              <a:solidFill>
                <a:schemeClr val="tx1"/>
              </a:solidFill>
              <a:effectLst/>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79FAC8-AE4D-4487-B5BC-C9796EBD946E}"/>
              </a:ext>
            </a:extLst>
          </p:cNvPr>
          <p:cNvGraphicFramePr>
            <a:graphicFrameLocks noGrp="1"/>
          </p:cNvGraphicFramePr>
          <p:nvPr>
            <p:extLst>
              <p:ext uri="{D42A27DB-BD31-4B8C-83A1-F6EECF244321}">
                <p14:modId xmlns:p14="http://schemas.microsoft.com/office/powerpoint/2010/main" val="8745049"/>
              </p:ext>
            </p:extLst>
          </p:nvPr>
        </p:nvGraphicFramePr>
        <p:xfrm>
          <a:off x="311940" y="1863200"/>
          <a:ext cx="6234115" cy="6990432"/>
        </p:xfrm>
        <a:graphic>
          <a:graphicData uri="http://schemas.openxmlformats.org/drawingml/2006/table">
            <a:tbl>
              <a:tblPr firstRow="1" bandRow="1">
                <a:tableStyleId>{5940675A-B579-460E-94D1-54222C63F5DA}</a:tableStyleId>
              </a:tblPr>
              <a:tblGrid>
                <a:gridCol w="895775">
                  <a:extLst>
                    <a:ext uri="{9D8B030D-6E8A-4147-A177-3AD203B41FA5}">
                      <a16:colId xmlns:a16="http://schemas.microsoft.com/office/drawing/2014/main" val="1300930751"/>
                    </a:ext>
                  </a:extLst>
                </a:gridCol>
                <a:gridCol w="1285400">
                  <a:extLst>
                    <a:ext uri="{9D8B030D-6E8A-4147-A177-3AD203B41FA5}">
                      <a16:colId xmlns:a16="http://schemas.microsoft.com/office/drawing/2014/main" val="1753929736"/>
                    </a:ext>
                  </a:extLst>
                </a:gridCol>
                <a:gridCol w="2181175">
                  <a:extLst>
                    <a:ext uri="{9D8B030D-6E8A-4147-A177-3AD203B41FA5}">
                      <a16:colId xmlns:a16="http://schemas.microsoft.com/office/drawing/2014/main" val="179360856"/>
                    </a:ext>
                  </a:extLst>
                </a:gridCol>
                <a:gridCol w="1871765">
                  <a:extLst>
                    <a:ext uri="{9D8B030D-6E8A-4147-A177-3AD203B41FA5}">
                      <a16:colId xmlns:a16="http://schemas.microsoft.com/office/drawing/2014/main" val="3570117000"/>
                    </a:ext>
                  </a:extLst>
                </a:gridCol>
              </a:tblGrid>
              <a:tr h="450112">
                <a:tc>
                  <a:txBody>
                    <a:bodyPr/>
                    <a:lstStyle/>
                    <a:p>
                      <a:pPr algn="ctr"/>
                      <a:r>
                        <a:rPr lang="en-GB" sz="1400" b="1" dirty="0">
                          <a:latin typeface="Century Gothic" panose="020B0502020202020204" pitchFamily="34" charset="0"/>
                        </a:rPr>
                        <a:t>Date </a:t>
                      </a:r>
                    </a:p>
                  </a:txBody>
                  <a:tcPr/>
                </a:tc>
                <a:tc>
                  <a:txBody>
                    <a:bodyPr/>
                    <a:lstStyle/>
                    <a:p>
                      <a:pPr algn="ctr"/>
                      <a:r>
                        <a:rPr lang="en-GB" sz="1400" b="1" dirty="0">
                          <a:latin typeface="Century Gothic" panose="020B0502020202020204" pitchFamily="34" charset="0"/>
                        </a:rPr>
                        <a:t>Title</a:t>
                      </a:r>
                    </a:p>
                  </a:txBody>
                  <a:tcPr/>
                </a:tc>
                <a:tc>
                  <a:txBody>
                    <a:bodyPr/>
                    <a:lstStyle/>
                    <a:p>
                      <a:pPr algn="ctr"/>
                      <a:r>
                        <a:rPr lang="en-GB" sz="1400" b="1" dirty="0">
                          <a:latin typeface="Century Gothic" panose="020B0502020202020204" pitchFamily="34" charset="0"/>
                        </a:rPr>
                        <a:t>Summary of content</a:t>
                      </a:r>
                    </a:p>
                  </a:txBody>
                  <a:tcPr/>
                </a:tc>
                <a:tc>
                  <a:txBody>
                    <a:bodyPr/>
                    <a:lstStyle/>
                    <a:p>
                      <a:pPr algn="ctr"/>
                      <a:r>
                        <a:rPr lang="en-GB" sz="1400" b="1" dirty="0">
                          <a:latin typeface="Century Gothic" panose="020B0502020202020204" pitchFamily="34" charset="0"/>
                        </a:rPr>
                        <a:t>My thoughts</a:t>
                      </a:r>
                    </a:p>
                  </a:txBody>
                  <a:tcPr/>
                </a:tc>
                <a:extLst>
                  <a:ext uri="{0D108BD9-81ED-4DB2-BD59-A6C34878D82A}">
                    <a16:rowId xmlns:a16="http://schemas.microsoft.com/office/drawing/2014/main" val="703067426"/>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8463759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87670172"/>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4263061"/>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230133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1045190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52031749"/>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1103042"/>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84658065"/>
                  </a:ext>
                </a:extLst>
              </a:tr>
            </a:tbl>
          </a:graphicData>
        </a:graphic>
      </p:graphicFrame>
      <p:sp>
        <p:nvSpPr>
          <p:cNvPr id="2" name="Slide Number Placeholder 1">
            <a:extLst>
              <a:ext uri="{FF2B5EF4-FFF2-40B4-BE49-F238E27FC236}">
                <a16:creationId xmlns:a16="http://schemas.microsoft.com/office/drawing/2014/main" id="{1145120E-C450-4818-B43E-4D44E4A431E0}"/>
              </a:ext>
            </a:extLst>
          </p:cNvPr>
          <p:cNvSpPr>
            <a:spLocks noGrp="1"/>
          </p:cNvSpPr>
          <p:nvPr>
            <p:ph type="sldNum" sz="quarter" idx="12"/>
          </p:nvPr>
        </p:nvSpPr>
        <p:spPr/>
        <p:txBody>
          <a:bodyPr/>
          <a:lstStyle/>
          <a:p>
            <a:fld id="{42197ACC-EB3C-4466-A41B-F6CC006DF8B4}" type="slidenum">
              <a:rPr lang="en-GB" smtClean="0"/>
              <a:t>9</a:t>
            </a:fld>
            <a:endParaRPr lang="en-GB"/>
          </a:p>
        </p:txBody>
      </p:sp>
      <p:sp>
        <p:nvSpPr>
          <p:cNvPr id="3" name="Footer Placeholder 2">
            <a:extLst>
              <a:ext uri="{FF2B5EF4-FFF2-40B4-BE49-F238E27FC236}">
                <a16:creationId xmlns:a16="http://schemas.microsoft.com/office/drawing/2014/main" id="{74C50D24-10CA-85AD-B12C-5CDE1C8CA351}"/>
              </a:ext>
            </a:extLst>
          </p:cNvPr>
          <p:cNvSpPr>
            <a:spLocks noGrp="1"/>
          </p:cNvSpPr>
          <p:nvPr>
            <p:ph type="ftr" sz="quarter" idx="11"/>
          </p:nvPr>
        </p:nvSpPr>
        <p:spPr>
          <a:xfrm>
            <a:off x="1362975" y="9355609"/>
            <a:ext cx="3887548" cy="527403"/>
          </a:xfrm>
        </p:spPr>
        <p:txBody>
          <a:bodyPr/>
          <a:lstStyle/>
          <a:p>
            <a:r>
              <a:rPr lang="en-GB"/>
              <a:t>Resources &gt; https://www.tes.com/teaching-resources/shop/HSCresources </a:t>
            </a:r>
          </a:p>
        </p:txBody>
      </p:sp>
    </p:spTree>
    <p:extLst>
      <p:ext uri="{BB962C8B-B14F-4D97-AF65-F5344CB8AC3E}">
        <p14:creationId xmlns:p14="http://schemas.microsoft.com/office/powerpoint/2010/main" val="363494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487b81a-34ed-416c-aec0-4496dd736d83" xsi:nil="true"/>
    <lcf76f155ced4ddcb4097134ff3c332f xmlns="df225eb3-b020-4c5a-8f25-630817f94f6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1E2046AD6B654EB8979DB978887A5F" ma:contentTypeVersion="18" ma:contentTypeDescription="Create a new document." ma:contentTypeScope="" ma:versionID="576dde410ad06a12b3053a908d97963e">
  <xsd:schema xmlns:xsd="http://www.w3.org/2001/XMLSchema" xmlns:xs="http://www.w3.org/2001/XMLSchema" xmlns:p="http://schemas.microsoft.com/office/2006/metadata/properties" xmlns:ns2="5487b81a-34ed-416c-aec0-4496dd736d83" xmlns:ns3="df225eb3-b020-4c5a-8f25-630817f94f6f" targetNamespace="http://schemas.microsoft.com/office/2006/metadata/properties" ma:root="true" ma:fieldsID="62638f1d553434ebbf527897ba01258c" ns2:_="" ns3:_="">
    <xsd:import namespace="5487b81a-34ed-416c-aec0-4496dd736d83"/>
    <xsd:import namespace="df225eb3-b020-4c5a-8f25-630817f94f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ObjectDetectorVersions" minOccurs="0"/>
                <xsd:element ref="ns3:MediaServiceGenerationTime" minOccurs="0"/>
                <xsd:element ref="ns3:MediaServiceEventHashCode" minOccurs="0"/>
                <xsd:element ref="ns3:MediaServiceSearchProperties" minOccurs="0"/>
                <xsd:element ref="ns3:lcf76f155ced4ddcb4097134ff3c332f" minOccurs="0"/>
                <xsd:element ref="ns2:TaxCatchAll" minOccurs="0"/>
                <xsd:element ref="ns3:MediaServiceOCR"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87b81a-34ed-416c-aec0-4496dd736d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9d0cbd-6464-470e-9ae6-16f97e212e55}" ma:internalName="TaxCatchAll" ma:showField="CatchAllData" ma:web="5487b81a-34ed-416c-aec0-4496dd736d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225eb3-b020-4c5a-8f25-630817f94f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EA1C6D-A52F-4A9A-96E0-62397CFAEB60}">
  <ds:schemaRefs>
    <ds:schemaRef ds:uri="http://schemas.microsoft.com/sharepoint/v3/contenttype/forms"/>
  </ds:schemaRefs>
</ds:datastoreItem>
</file>

<file path=customXml/itemProps2.xml><?xml version="1.0" encoding="utf-8"?>
<ds:datastoreItem xmlns:ds="http://schemas.openxmlformats.org/officeDocument/2006/customXml" ds:itemID="{8208A481-646A-47A9-BF48-323EC1FC650F}">
  <ds:schemaRefs>
    <ds:schemaRef ds:uri="http://schemas.microsoft.com/office/2006/metadata/properties"/>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5487b81a-34ed-416c-aec0-4496dd736d83"/>
    <ds:schemaRef ds:uri="http://schemas.openxmlformats.org/package/2006/metadata/core-properties"/>
    <ds:schemaRef ds:uri="df225eb3-b020-4c5a-8f25-630817f94f6f"/>
    <ds:schemaRef ds:uri="http://purl.org/dc/dcmitype/"/>
  </ds:schemaRefs>
</ds:datastoreItem>
</file>

<file path=customXml/itemProps3.xml><?xml version="1.0" encoding="utf-8"?>
<ds:datastoreItem xmlns:ds="http://schemas.openxmlformats.org/officeDocument/2006/customXml" ds:itemID="{CA1B3672-7641-4528-959B-328A7F67D5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87b81a-34ed-416c-aec0-4496dd736d83"/>
    <ds:schemaRef ds:uri="df225eb3-b020-4c5a-8f25-630817f94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1852</Words>
  <Application>Microsoft Office PowerPoint</Application>
  <PresentationFormat>A4 Paper (210x297 mm)</PresentationFormat>
  <Paragraphs>292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Tahoma</vt:lpstr>
      <vt:lpstr>Office Theme</vt:lpstr>
      <vt:lpstr>Alternative Academic Qualification (AAQ)   Health &amp; Social Care</vt:lpstr>
      <vt:lpstr>Contents</vt:lpstr>
      <vt:lpstr>What will I be studying?</vt:lpstr>
      <vt:lpstr>PowerPoint Presentation</vt:lpstr>
      <vt:lpstr>Not</vt:lpstr>
      <vt:lpstr>PowerPoint Presentation</vt:lpstr>
      <vt:lpstr>Social Media</vt:lpstr>
      <vt:lpstr>Health and Social Care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Passport to Sixth Form Check list</vt:lpstr>
    </vt:vector>
  </TitlesOfParts>
  <Company>Oakgrove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Burton</dc:creator>
  <cp:lastModifiedBy>Emma Welham</cp:lastModifiedBy>
  <cp:revision>117</cp:revision>
  <dcterms:created xsi:type="dcterms:W3CDTF">2020-03-22T16:46:05Z</dcterms:created>
  <dcterms:modified xsi:type="dcterms:W3CDTF">2025-06-27T09:15:48Z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0x0101004C1E2046AD6B654EB8979DB978887A5F</vt:lpwstr>
  </property>
  <property fmtid="{D5CDD505-2E9C-101B-9397-08002B2CF9AE}" pid="3" name="MediaServiceImageTags">
    <vt:lpwstr/>
  </property>
</Properties>
</file>